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8" r:id="rId5"/>
    <p:sldMasterId id="2147483743" r:id="rId6"/>
    <p:sldMasterId id="2147483746" r:id="rId7"/>
  </p:sldMasterIdLst>
  <p:notesMasterIdLst>
    <p:notesMasterId r:id="rId20"/>
  </p:notesMasterIdLst>
  <p:handoutMasterIdLst>
    <p:handoutMasterId r:id="rId21"/>
  </p:handoutMasterIdLst>
  <p:sldIdLst>
    <p:sldId id="262" r:id="rId8"/>
    <p:sldId id="353" r:id="rId9"/>
    <p:sldId id="313" r:id="rId10"/>
    <p:sldId id="351" r:id="rId11"/>
    <p:sldId id="355" r:id="rId12"/>
    <p:sldId id="327" r:id="rId13"/>
    <p:sldId id="352" r:id="rId14"/>
    <p:sldId id="322" r:id="rId15"/>
    <p:sldId id="288" r:id="rId16"/>
    <p:sldId id="289" r:id="rId17"/>
    <p:sldId id="311" r:id="rId18"/>
    <p:sldId id="354" r:id="rId19"/>
  </p:sldIdLst>
  <p:sldSz cx="5327650" cy="7559675"/>
  <p:notesSz cx="9926638" cy="6669088"/>
  <p:kinsoku lang="ja-JP" invalStChars="、。，．・：；？！゛゜ヽヾゝゞ々’”）〕］｝〉》」』】°‰′″℃￠％!%),.:;?]}｡｣､･ﾞﾟ" invalEndChars="‘“（〔［｛〈《「『【￥＄$([\{｢￡"/>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1678">
          <p15:clr>
            <a:srgbClr val="A4A3A4"/>
          </p15:clr>
        </p15:guide>
      </p15:sldGuideLst>
    </p:ext>
    <p:ext uri="{2D200454-40CA-4A62-9FC3-DE9A4176ACB9}">
      <p15:notesGuideLst xmlns:p15="http://schemas.microsoft.com/office/powerpoint/2012/main">
        <p15:guide id="1" orient="horz" pos="2101" userDrawn="1">
          <p15:clr>
            <a:srgbClr val="A4A3A4"/>
          </p15:clr>
        </p15:guide>
        <p15:guide id="2" pos="312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A5D3E-A33C-DDF3-3488-0F6B9A0D0032}" name="JC" initials="JC" userId="JC" providerId="None"/>
  <p188:author id="{DDF86A71-7BB3-0E61-7DAB-A1AEA3F3FB49}" name="Van Den Berg, Olga" initials="VO" userId="S::olga.vandenberg@euaa.europa.eu::63220f10-5b46-4f26-a2d4-3f4eeccea6a9" providerId="AD"/>
  <p188:author id="{D2FA4E78-05FC-9846-8523-421269E3BA19}" name="Flavia Jerca" initials="FJ" userId="Flavia Jerca" providerId="None"/>
  <p188:author id="{9096F479-5002-8B1D-1E36-2784F5A171E2}" name="Jerca, Flavia" initials="FJ" userId="S::Flavia.Jerca@euaa.europa.eu::6a2b36bf-383a-464e-9f44-485308efb4e0" providerId="AD"/>
  <p188:author id="{BBE65D85-E8E0-2ECE-BCEF-F84AC4B72ED2}" name="EUAA" initials="EUAA" userId="EUAA" providerId="None"/>
  <p188:author id="{81502F93-8F36-8783-7BBD-910BAB7C1121}" name="Customisation" initials="FJ" userId="Customisation" providerId="None"/>
  <p188:author id="{41D6A394-B4A8-BC3C-03ED-8B5D6D45F054}" name="CHIAPPARICCI Renato (OP)" initials="RC" userId="S::renato.chiapparicci@publications.europa.eu::5c702fa2-9167-47db-9900-2b9190ecf9cf" providerId="AD"/>
  <p188:author id="{11AFA1AE-B96C-FDBF-85DB-A495D6679FA7}" name="Brancaleoni, Enrica" initials="BE" userId="S::enrica.brancaleoni@euaa.europa.eu::584fc1d0-2aa8-41ac-9214-79f1ffb2d566" providerId="AD"/>
  <p188:author id="{2F9688BF-4DAB-5FF0-8F10-9EEC5D4D655C}" name="FLIES Carole (OP)" initials="" userId="S::Carole.FLIES@ec.europa.eu::db4ca994-da78-49a6-8cab-144c5c0ee1bb" providerId="AD"/>
  <p188:author id="{581814D4-B03A-5F00-D9C8-A75B0AF6E127}" name="Francesca Vietti" initials="FV" userId="Francesca Vietti" providerId="None"/>
  <p188:author id="{D85DE2DA-81B9-1994-16AE-B51A7661F776}" name="Agathangelou, Helena" initials="AH" userId="S::helena.agathangelou@euaa.europa.eu::321956b6-5b17-435d-b13e-11d8af81b230" providerId="AD"/>
  <p188:author id="{16C4B6F4-74AC-FB6F-5D57-D75038B4DBC8}" name="Van Den Berg, Olga" initials="OV" userId="S::Olga.VanDenBerg@euaa.europa.eu::63220f10-5b46-4f26-a2d4-3f4eeccea6a9" providerId="AD"/>
  <p188:author id="{8B5E46FE-F939-C3D3-0B99-08E9AD1168A0}" name="PACIOBE" initials="P" userId="PACIOB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B4"/>
    <a:srgbClr val="24234C"/>
    <a:srgbClr val="8EC0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9"/>
    <p:restoredTop sz="95995" autoAdjust="0"/>
  </p:normalViewPr>
  <p:slideViewPr>
    <p:cSldViewPr snapToGrid="0">
      <p:cViewPr varScale="1">
        <p:scale>
          <a:sx n="96" d="100"/>
          <a:sy n="96" d="100"/>
        </p:scale>
        <p:origin x="2454" y="84"/>
      </p:cViewPr>
      <p:guideLst>
        <p:guide orient="horz" pos="2381"/>
        <p:guide pos="1678"/>
      </p:guideLst>
    </p:cSldViewPr>
  </p:slideViewPr>
  <p:notesTextViewPr>
    <p:cViewPr>
      <p:scale>
        <a:sx n="1" d="1"/>
        <a:sy n="1" d="1"/>
      </p:scale>
      <p:origin x="0" y="0"/>
    </p:cViewPr>
  </p:notesTextViewPr>
  <p:notesViewPr>
    <p:cSldViewPr snapToGrid="0">
      <p:cViewPr>
        <p:scale>
          <a:sx n="1" d="2"/>
          <a:sy n="1" d="2"/>
        </p:scale>
        <p:origin x="0" y="0"/>
      </p:cViewPr>
      <p:guideLst>
        <p:guide orient="horz" pos="2101"/>
        <p:guide pos="31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48CFF4-6977-AB53-1D83-FE364DD582F8}"/>
              </a:ext>
            </a:extLst>
          </p:cNvPr>
          <p:cNvSpPr>
            <a:spLocks noGrp="1"/>
          </p:cNvSpPr>
          <p:nvPr>
            <p:ph type="hdr" sz="quarter"/>
          </p:nvPr>
        </p:nvSpPr>
        <p:spPr>
          <a:xfrm>
            <a:off x="0" y="0"/>
            <a:ext cx="4301543" cy="334613"/>
          </a:xfrm>
          <a:prstGeom prst="rect">
            <a:avLst/>
          </a:prstGeom>
        </p:spPr>
        <p:txBody>
          <a:bodyPr vert="horz" lIns="91440" tIns="45720" rIns="91440" bIns="45720" rtlCol="0"/>
          <a:lstStyle>
            <a:lvl1pPr algn="l">
              <a:defRPr sz="1200"/>
            </a:lvl1pPr>
          </a:lstStyle>
          <a:p>
            <a:endParaRPr lang="en-LU"/>
          </a:p>
        </p:txBody>
      </p:sp>
      <p:sp>
        <p:nvSpPr>
          <p:cNvPr id="3" name="Date Placeholder 2">
            <a:extLst>
              <a:ext uri="{FF2B5EF4-FFF2-40B4-BE49-F238E27FC236}">
                <a16:creationId xmlns:a16="http://schemas.microsoft.com/office/drawing/2014/main" id="{6C6E4097-14D0-CD5B-4FC2-B3B8468CC335}"/>
              </a:ext>
            </a:extLst>
          </p:cNvPr>
          <p:cNvSpPr>
            <a:spLocks noGrp="1"/>
          </p:cNvSpPr>
          <p:nvPr>
            <p:ph type="dt" sz="quarter" idx="1"/>
          </p:nvPr>
        </p:nvSpPr>
        <p:spPr>
          <a:xfrm>
            <a:off x="5622798" y="0"/>
            <a:ext cx="4301543" cy="334613"/>
          </a:xfrm>
          <a:prstGeom prst="rect">
            <a:avLst/>
          </a:prstGeom>
        </p:spPr>
        <p:txBody>
          <a:bodyPr vert="horz" lIns="91440" tIns="45720" rIns="91440" bIns="45720" rtlCol="0"/>
          <a:lstStyle>
            <a:lvl1pPr algn="r">
              <a:defRPr sz="1200"/>
            </a:lvl1pPr>
          </a:lstStyle>
          <a:p>
            <a:fld id="{4B43E643-9262-164E-A32F-7C2744C9584C}" type="datetimeFigureOut">
              <a:rPr lang="en-LU" smtClean="0"/>
              <a:t>06/16/2026</a:t>
            </a:fld>
            <a:endParaRPr lang="en-LU"/>
          </a:p>
        </p:txBody>
      </p:sp>
      <p:sp>
        <p:nvSpPr>
          <p:cNvPr id="4" name="Footer Placeholder 3">
            <a:extLst>
              <a:ext uri="{FF2B5EF4-FFF2-40B4-BE49-F238E27FC236}">
                <a16:creationId xmlns:a16="http://schemas.microsoft.com/office/drawing/2014/main" id="{256F17D9-2213-41C2-26C5-9B51515D2B39}"/>
              </a:ext>
            </a:extLst>
          </p:cNvPr>
          <p:cNvSpPr>
            <a:spLocks noGrp="1"/>
          </p:cNvSpPr>
          <p:nvPr>
            <p:ph type="ftr" sz="quarter" idx="2"/>
          </p:nvPr>
        </p:nvSpPr>
        <p:spPr>
          <a:xfrm>
            <a:off x="0" y="6334476"/>
            <a:ext cx="4301543" cy="334612"/>
          </a:xfrm>
          <a:prstGeom prst="rect">
            <a:avLst/>
          </a:prstGeom>
        </p:spPr>
        <p:txBody>
          <a:bodyPr vert="horz" lIns="91440" tIns="45720" rIns="91440" bIns="45720" rtlCol="0" anchor="b"/>
          <a:lstStyle>
            <a:lvl1pPr algn="l">
              <a:defRPr sz="1200"/>
            </a:lvl1pPr>
          </a:lstStyle>
          <a:p>
            <a:endParaRPr lang="en-LU"/>
          </a:p>
        </p:txBody>
      </p:sp>
      <p:sp>
        <p:nvSpPr>
          <p:cNvPr id="5" name="Slide Number Placeholder 4">
            <a:extLst>
              <a:ext uri="{FF2B5EF4-FFF2-40B4-BE49-F238E27FC236}">
                <a16:creationId xmlns:a16="http://schemas.microsoft.com/office/drawing/2014/main" id="{76FE6E46-28C3-D641-4B2B-3ECA912BE6E9}"/>
              </a:ext>
            </a:extLst>
          </p:cNvPr>
          <p:cNvSpPr>
            <a:spLocks noGrp="1"/>
          </p:cNvSpPr>
          <p:nvPr>
            <p:ph type="sldNum" sz="quarter" idx="3"/>
          </p:nvPr>
        </p:nvSpPr>
        <p:spPr>
          <a:xfrm>
            <a:off x="5622798" y="6334476"/>
            <a:ext cx="4301543" cy="334612"/>
          </a:xfrm>
          <a:prstGeom prst="rect">
            <a:avLst/>
          </a:prstGeom>
        </p:spPr>
        <p:txBody>
          <a:bodyPr vert="horz" lIns="91440" tIns="45720" rIns="91440" bIns="45720" rtlCol="0" anchor="b"/>
          <a:lstStyle>
            <a:lvl1pPr algn="r">
              <a:defRPr sz="1200"/>
            </a:lvl1pPr>
          </a:lstStyle>
          <a:p>
            <a:fld id="{4EB5E7B1-AC69-6243-ADCD-2B9EBF2133F9}" type="slidenum">
              <a:rPr lang="en-LU" smtClean="0"/>
              <a:t>‹Nr.›</a:t>
            </a:fld>
            <a:endParaRPr lang="en-LU"/>
          </a:p>
        </p:txBody>
      </p:sp>
    </p:spTree>
    <p:extLst>
      <p:ext uri="{BB962C8B-B14F-4D97-AF65-F5344CB8AC3E}">
        <p14:creationId xmlns:p14="http://schemas.microsoft.com/office/powerpoint/2010/main" val="511781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4613"/>
          </a:xfrm>
          <a:prstGeom prst="rect">
            <a:avLst/>
          </a:prstGeom>
        </p:spPr>
        <p:txBody>
          <a:bodyPr vert="horz" lIns="91440" tIns="45720" rIns="91440" bIns="45720" rtlCol="0"/>
          <a:lstStyle>
            <a:lvl1pPr algn="l">
              <a:defRPr sz="1200"/>
            </a:lvl1pPr>
          </a:lstStyle>
          <a:p>
            <a:endParaRPr lang="en-LU"/>
          </a:p>
        </p:txBody>
      </p:sp>
      <p:sp>
        <p:nvSpPr>
          <p:cNvPr id="3" name="Date Placeholder 2"/>
          <p:cNvSpPr>
            <a:spLocks noGrp="1"/>
          </p:cNvSpPr>
          <p:nvPr>
            <p:ph type="dt" idx="1"/>
          </p:nvPr>
        </p:nvSpPr>
        <p:spPr>
          <a:xfrm>
            <a:off x="5622798" y="0"/>
            <a:ext cx="4301543" cy="334613"/>
          </a:xfrm>
          <a:prstGeom prst="rect">
            <a:avLst/>
          </a:prstGeom>
        </p:spPr>
        <p:txBody>
          <a:bodyPr vert="horz" lIns="91440" tIns="45720" rIns="91440" bIns="45720" rtlCol="0"/>
          <a:lstStyle>
            <a:lvl1pPr algn="r">
              <a:defRPr sz="1200"/>
            </a:lvl1pPr>
          </a:lstStyle>
          <a:p>
            <a:fld id="{4A04F185-2A15-C843-889E-D4A26B320F17}" type="datetimeFigureOut">
              <a:rPr lang="en-LU" smtClean="0"/>
              <a:t>06/16/2026</a:t>
            </a:fld>
            <a:endParaRPr lang="en-LU"/>
          </a:p>
        </p:txBody>
      </p:sp>
      <p:sp>
        <p:nvSpPr>
          <p:cNvPr id="4" name="Slide Image Placeholder 3"/>
          <p:cNvSpPr>
            <a:spLocks noGrp="1" noRot="1" noChangeAspect="1"/>
          </p:cNvSpPr>
          <p:nvPr>
            <p:ph type="sldImg" idx="2"/>
          </p:nvPr>
        </p:nvSpPr>
        <p:spPr>
          <a:xfrm>
            <a:off x="4170363" y="833438"/>
            <a:ext cx="1585912" cy="2251075"/>
          </a:xfrm>
          <a:prstGeom prst="rect">
            <a:avLst/>
          </a:prstGeom>
          <a:noFill/>
          <a:ln w="12700">
            <a:solidFill>
              <a:prstClr val="black"/>
            </a:solidFill>
          </a:ln>
        </p:spPr>
        <p:txBody>
          <a:bodyPr vert="horz" lIns="91440" tIns="45720" rIns="91440" bIns="45720" rtlCol="0" anchor="ctr"/>
          <a:lstStyle/>
          <a:p>
            <a:endParaRPr lang="en-LU"/>
          </a:p>
        </p:txBody>
      </p:sp>
      <p:sp>
        <p:nvSpPr>
          <p:cNvPr id="5" name="Notes Placeholder 4"/>
          <p:cNvSpPr>
            <a:spLocks noGrp="1"/>
          </p:cNvSpPr>
          <p:nvPr>
            <p:ph type="body" sz="quarter" idx="3"/>
          </p:nvPr>
        </p:nvSpPr>
        <p:spPr>
          <a:xfrm>
            <a:off x="992664" y="3209498"/>
            <a:ext cx="7941310" cy="262595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6" name="Footer Placeholder 5"/>
          <p:cNvSpPr>
            <a:spLocks noGrp="1"/>
          </p:cNvSpPr>
          <p:nvPr>
            <p:ph type="ftr" sz="quarter" idx="4"/>
          </p:nvPr>
        </p:nvSpPr>
        <p:spPr>
          <a:xfrm>
            <a:off x="0" y="6334476"/>
            <a:ext cx="4301543" cy="334612"/>
          </a:xfrm>
          <a:prstGeom prst="rect">
            <a:avLst/>
          </a:prstGeom>
        </p:spPr>
        <p:txBody>
          <a:bodyPr vert="horz" lIns="91440" tIns="45720" rIns="91440" bIns="45720" rtlCol="0" anchor="b"/>
          <a:lstStyle>
            <a:lvl1pPr algn="l">
              <a:defRPr sz="1200"/>
            </a:lvl1pPr>
          </a:lstStyle>
          <a:p>
            <a:endParaRPr lang="en-LU"/>
          </a:p>
        </p:txBody>
      </p:sp>
      <p:sp>
        <p:nvSpPr>
          <p:cNvPr id="7" name="Slide Number Placeholder 6"/>
          <p:cNvSpPr>
            <a:spLocks noGrp="1"/>
          </p:cNvSpPr>
          <p:nvPr>
            <p:ph type="sldNum" sz="quarter" idx="5"/>
          </p:nvPr>
        </p:nvSpPr>
        <p:spPr>
          <a:xfrm>
            <a:off x="5622798" y="6334476"/>
            <a:ext cx="4301543" cy="334612"/>
          </a:xfrm>
          <a:prstGeom prst="rect">
            <a:avLst/>
          </a:prstGeom>
        </p:spPr>
        <p:txBody>
          <a:bodyPr vert="horz" lIns="91440" tIns="45720" rIns="91440" bIns="45720" rtlCol="0" anchor="b"/>
          <a:lstStyle>
            <a:lvl1pPr algn="r">
              <a:defRPr sz="1200"/>
            </a:lvl1pPr>
          </a:lstStyle>
          <a:p>
            <a:fld id="{174F1190-8B96-A04F-9F2E-EA31CB0F635F}" type="slidenum">
              <a:rPr lang="en-LU" smtClean="0"/>
              <a:t>‹Nr.›</a:t>
            </a:fld>
            <a:endParaRPr lang="en-LU"/>
          </a:p>
        </p:txBody>
      </p:sp>
    </p:spTree>
    <p:extLst>
      <p:ext uri="{BB962C8B-B14F-4D97-AF65-F5344CB8AC3E}">
        <p14:creationId xmlns:p14="http://schemas.microsoft.com/office/powerpoint/2010/main" val="829547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a:p>
        </p:txBody>
      </p:sp>
      <p:sp>
        <p:nvSpPr>
          <p:cNvPr id="4" name="Slide Number Placeholder 3"/>
          <p:cNvSpPr>
            <a:spLocks noGrp="1"/>
          </p:cNvSpPr>
          <p:nvPr>
            <p:ph type="sldNum" sz="quarter" idx="5"/>
          </p:nvPr>
        </p:nvSpPr>
        <p:spPr/>
        <p:txBody>
          <a:bodyPr/>
          <a:lstStyle/>
          <a:p>
            <a:fld id="{174F1190-8B96-A04F-9F2E-EA31CB0F635F}" type="slidenum">
              <a:rPr lang="en-LU" smtClean="0"/>
              <a:t>1</a:t>
            </a:fld>
            <a:endParaRPr lang="en-LU"/>
          </a:p>
        </p:txBody>
      </p:sp>
    </p:spTree>
    <p:extLst>
      <p:ext uri="{BB962C8B-B14F-4D97-AF65-F5344CB8AC3E}">
        <p14:creationId xmlns:p14="http://schemas.microsoft.com/office/powerpoint/2010/main" val="1104196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a:p>
        </p:txBody>
      </p:sp>
      <p:sp>
        <p:nvSpPr>
          <p:cNvPr id="4" name="Slide Number Placeholder 3"/>
          <p:cNvSpPr>
            <a:spLocks noGrp="1"/>
          </p:cNvSpPr>
          <p:nvPr>
            <p:ph type="sldNum" sz="quarter" idx="5"/>
          </p:nvPr>
        </p:nvSpPr>
        <p:spPr/>
        <p:txBody>
          <a:bodyPr/>
          <a:lstStyle/>
          <a:p>
            <a:fld id="{174F1190-8B96-A04F-9F2E-EA31CB0F635F}" type="slidenum">
              <a:rPr lang="en-LU" smtClean="0"/>
              <a:t>3</a:t>
            </a:fld>
            <a:endParaRPr lang="en-LU"/>
          </a:p>
        </p:txBody>
      </p:sp>
    </p:spTree>
    <p:extLst>
      <p:ext uri="{BB962C8B-B14F-4D97-AF65-F5344CB8AC3E}">
        <p14:creationId xmlns:p14="http://schemas.microsoft.com/office/powerpoint/2010/main" val="479752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24BB1-963B-D8F4-3CB2-B9BE7800BB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36EB60-9885-79D7-D31F-AC49013901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BF3263-7E0B-9AEF-7BBD-B20936D48733}"/>
              </a:ext>
            </a:extLst>
          </p:cNvPr>
          <p:cNvSpPr>
            <a:spLocks noGrp="1"/>
          </p:cNvSpPr>
          <p:nvPr>
            <p:ph type="body" idx="1"/>
          </p:nvPr>
        </p:nvSpPr>
        <p:spPr/>
        <p:txBody>
          <a:bodyPr/>
          <a:lstStyle/>
          <a:p>
            <a:endParaRPr lang="en-LU"/>
          </a:p>
        </p:txBody>
      </p:sp>
      <p:sp>
        <p:nvSpPr>
          <p:cNvPr id="4" name="Slide Number Placeholder 3">
            <a:extLst>
              <a:ext uri="{FF2B5EF4-FFF2-40B4-BE49-F238E27FC236}">
                <a16:creationId xmlns:a16="http://schemas.microsoft.com/office/drawing/2014/main" id="{534D516A-2BD7-38D5-4B06-A8E9807776B1}"/>
              </a:ext>
            </a:extLst>
          </p:cNvPr>
          <p:cNvSpPr>
            <a:spLocks noGrp="1"/>
          </p:cNvSpPr>
          <p:nvPr>
            <p:ph type="sldNum" sz="quarter" idx="5"/>
          </p:nvPr>
        </p:nvSpPr>
        <p:spPr/>
        <p:txBody>
          <a:bodyPr/>
          <a:lstStyle/>
          <a:p>
            <a:fld id="{174F1190-8B96-A04F-9F2E-EA31CB0F635F}" type="slidenum">
              <a:rPr lang="en-LU" smtClean="0"/>
              <a:t>5</a:t>
            </a:fld>
            <a:endParaRPr lang="en-LU"/>
          </a:p>
        </p:txBody>
      </p:sp>
    </p:spTree>
    <p:extLst>
      <p:ext uri="{BB962C8B-B14F-4D97-AF65-F5344CB8AC3E}">
        <p14:creationId xmlns:p14="http://schemas.microsoft.com/office/powerpoint/2010/main" val="2223143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ide_Titl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02F4-B720-0045-94FE-4D3FA55B9D31}"/>
              </a:ext>
            </a:extLst>
          </p:cNvPr>
          <p:cNvSpPr>
            <a:spLocks noGrp="1"/>
          </p:cNvSpPr>
          <p:nvPr>
            <p:ph type="ctrTitle"/>
          </p:nvPr>
        </p:nvSpPr>
        <p:spPr>
          <a:xfrm>
            <a:off x="648000" y="324000"/>
            <a:ext cx="4284000" cy="266602"/>
          </a:xfrm>
          <a:prstGeom prst="rect">
            <a:avLst/>
          </a:prstGeom>
        </p:spPr>
        <p:txBody>
          <a:bodyPr wrap="square" lIns="36000" tIns="36000" rIns="36000" bIns="36000" numCol="1" anchor="t" anchorCtr="0">
            <a:spAutoFit/>
          </a:bodyPr>
          <a:lstStyle>
            <a:lvl1pPr algn="l">
              <a:lnSpc>
                <a:spcPct val="90000"/>
              </a:lnSpc>
              <a:defRPr sz="1400">
                <a:solidFill>
                  <a:schemeClr val="tx2"/>
                </a:solidFill>
                <a:latin typeface="Calibri" panose="020F0502020204030204" pitchFamily="34" charset="0"/>
                <a:cs typeface="Calibri" panose="020F0502020204030204" pitchFamily="34" charset="0"/>
              </a:defRPr>
            </a:lvl1pPr>
          </a:lstStyle>
          <a:p>
            <a:r>
              <a:rPr lang="en-GB"/>
              <a:t>Click to edit Master title style</a:t>
            </a:r>
            <a:endParaRPr lang="en-LU"/>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720000"/>
            <a:ext cx="4536000" cy="2301139"/>
          </a:xfrm>
          <a:prstGeom prst="rect">
            <a:avLst/>
          </a:prstGeom>
        </p:spPr>
        <p:txBody>
          <a:bodyPr lIns="36000" tIns="36000" rIns="36000" bIns="36000"/>
          <a:lstStyle>
            <a:lvl1pPr marL="0" indent="0" algn="l">
              <a:lnSpc>
                <a:spcPct val="110000"/>
              </a:lnSpc>
              <a:spcBef>
                <a:spcPts val="0"/>
              </a:spcBef>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  </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pic>
        <p:nvPicPr>
          <p:cNvPr id="11" name="Picture 10">
            <a:extLst>
              <a:ext uri="{FF2B5EF4-FFF2-40B4-BE49-F238E27FC236}">
                <a16:creationId xmlns:a16="http://schemas.microsoft.com/office/drawing/2014/main" id="{F616F629-D017-1B38-0D42-ADDC1D1CD5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5602" y="360000"/>
            <a:ext cx="149980" cy="203200"/>
          </a:xfrm>
          <a:prstGeom prst="rect">
            <a:avLst/>
          </a:prstGeom>
        </p:spPr>
      </p:pic>
    </p:spTree>
    <p:extLst>
      <p:ext uri="{BB962C8B-B14F-4D97-AF65-F5344CB8AC3E}">
        <p14:creationId xmlns:p14="http://schemas.microsoft.com/office/powerpoint/2010/main" val="3920431329"/>
      </p:ext>
    </p:extLst>
  </p:cSld>
  <p:clrMapOvr>
    <a:masterClrMapping/>
  </p:clrMapOvr>
  <p:extLst>
    <p:ext uri="{DCECCB84-F9BA-43D5-87BE-67443E8EF086}">
      <p15:sldGuideLst xmlns:p15="http://schemas.microsoft.com/office/powerpoint/2012/main">
        <p15:guide id="1" orient="horz" pos="2381" userDrawn="1">
          <p15:clr>
            <a:srgbClr val="FBAE40"/>
          </p15:clr>
        </p15:guide>
        <p15:guide id="3" pos="272" userDrawn="1">
          <p15:clr>
            <a:srgbClr val="FBAE40"/>
          </p15:clr>
        </p15:guide>
        <p15:guide id="4" pos="1678" userDrawn="1">
          <p15:clr>
            <a:srgbClr val="FBAE40"/>
          </p15:clr>
        </p15:guide>
        <p15:guide id="5" pos="30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nside_Title+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931E9E-E200-2AF8-B14F-7D50F27FCC91}"/>
              </a:ext>
            </a:extLst>
          </p:cNvPr>
          <p:cNvSpPr/>
          <p:nvPr userDrawn="1"/>
        </p:nvSpPr>
        <p:spPr>
          <a:xfrm>
            <a:off x="0" y="-1"/>
            <a:ext cx="5327650" cy="7559675"/>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2" name="Title 1">
            <a:extLst>
              <a:ext uri="{FF2B5EF4-FFF2-40B4-BE49-F238E27FC236}">
                <a16:creationId xmlns:a16="http://schemas.microsoft.com/office/drawing/2014/main" id="{8C1102F4-B720-0045-94FE-4D3FA55B9D31}"/>
              </a:ext>
            </a:extLst>
          </p:cNvPr>
          <p:cNvSpPr>
            <a:spLocks noGrp="1"/>
          </p:cNvSpPr>
          <p:nvPr>
            <p:ph type="ctrTitle"/>
          </p:nvPr>
        </p:nvSpPr>
        <p:spPr>
          <a:xfrm>
            <a:off x="396000" y="341589"/>
            <a:ext cx="4536000" cy="288147"/>
          </a:xfrm>
          <a:prstGeom prst="rect">
            <a:avLst/>
          </a:prstGeom>
        </p:spPr>
        <p:txBody>
          <a:bodyPr wrap="square" lIns="36000" tIns="36000" rIns="36000" bIns="36000" numCol="1" anchor="t" anchorCtr="0">
            <a:spAutoFit/>
          </a:bodyPr>
          <a:lstStyle>
            <a:lvl1pPr algn="l">
              <a:lnSpc>
                <a:spcPct val="100000"/>
              </a:lnSpc>
              <a:defRPr sz="1400">
                <a:solidFill>
                  <a:srgbClr val="24234C"/>
                </a:solidFill>
                <a:latin typeface="Calibri" panose="020F0502020204030204" pitchFamily="34" charset="0"/>
                <a:cs typeface="Calibri" panose="020F0502020204030204" pitchFamily="34" charset="0"/>
              </a:defRPr>
            </a:lvl1pPr>
          </a:lstStyle>
          <a:p>
            <a:r>
              <a:rPr lang="en-GB"/>
              <a:t>Click to edit Master title style</a:t>
            </a:r>
            <a:endParaRPr lang="en-LU"/>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970356"/>
            <a:ext cx="4536000" cy="2301139"/>
          </a:xfrm>
          <a:prstGeom prst="rect">
            <a:avLst/>
          </a:prstGeom>
        </p:spPr>
        <p:txBody>
          <a:bodyPr lIns="36000" tIns="36000" rIns="36000" bIns="36000"/>
          <a:lstStyle>
            <a:lvl1pPr marL="0" indent="0" algn="l">
              <a:lnSpc>
                <a:spcPct val="110000"/>
              </a:lnSpc>
              <a:spcBef>
                <a:spcPts val="0"/>
              </a:spcBef>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text</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3242782969"/>
      </p:ext>
    </p:extLst>
  </p:cSld>
  <p:clrMapOvr>
    <a:masterClrMapping/>
  </p:clrMapOvr>
  <p:extLst>
    <p:ext uri="{DCECCB84-F9BA-43D5-87BE-67443E8EF086}">
      <p15:sldGuideLst xmlns:p15="http://schemas.microsoft.com/office/powerpoint/2012/main">
        <p15:guide id="1" orient="horz" pos="2381">
          <p15:clr>
            <a:srgbClr val="FBAE40"/>
          </p15:clr>
        </p15:guide>
        <p15:guide id="2" pos="1678">
          <p15:clr>
            <a:srgbClr val="FBAE40"/>
          </p15:clr>
        </p15:guide>
        <p15:guide id="3" pos="272">
          <p15:clr>
            <a:srgbClr val="FBAE40"/>
          </p15:clr>
        </p15:guide>
        <p15:guide id="4" pos="30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C95D19A-EAB5-FB99-F6FA-F24D8DCB2D8E}"/>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3371777300"/>
      </p:ext>
    </p:extLst>
  </p:cSld>
  <p:clrMapOvr>
    <a:masterClrMapping/>
  </p:clrMapOvr>
  <p:extLst>
    <p:ext uri="{DCECCB84-F9BA-43D5-87BE-67443E8EF086}">
      <p15:sldGuideLst xmlns:p15="http://schemas.microsoft.com/office/powerpoint/2012/main">
        <p15:guide id="1" orient="horz" pos="2381">
          <p15:clr>
            <a:srgbClr val="FBAE40"/>
          </p15:clr>
        </p15:guide>
        <p15:guide id="2" pos="16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Inside_Title+tex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360000"/>
            <a:ext cx="4536000" cy="356973"/>
          </a:xfrm>
          <a:prstGeom prst="rect">
            <a:avLst/>
          </a:prstGeom>
        </p:spPr>
        <p:txBody>
          <a:bodyPr lIns="36000" tIns="36000" rIns="36000" bIns="36000"/>
          <a:lstStyle>
            <a:lvl1pPr marL="0" indent="0" algn="l">
              <a:lnSpc>
                <a:spcPct val="110000"/>
              </a:lnSpc>
              <a:spcBef>
                <a:spcPts val="0"/>
              </a:spcBef>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  </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453846604"/>
      </p:ext>
    </p:extLst>
  </p:cSld>
  <p:clrMapOvr>
    <a:masterClrMapping/>
  </p:clrMapOvr>
  <p:extLst>
    <p:ext uri="{DCECCB84-F9BA-43D5-87BE-67443E8EF086}">
      <p15:sldGuideLst xmlns:p15="http://schemas.microsoft.com/office/powerpoint/2012/main">
        <p15:guide id="1" orient="horz" pos="2381" userDrawn="1">
          <p15:clr>
            <a:srgbClr val="FBAE40"/>
          </p15:clr>
        </p15:guide>
        <p15:guide id="3" pos="272" userDrawn="1">
          <p15:clr>
            <a:srgbClr val="FBAE40"/>
          </p15:clr>
        </p15:guide>
        <p15:guide id="4" pos="1678" userDrawn="1">
          <p15:clr>
            <a:srgbClr val="FBAE40"/>
          </p15:clr>
        </p15:guide>
        <p15:guide id="5" pos="30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nside_Titl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02F4-B720-0045-94FE-4D3FA55B9D31}"/>
              </a:ext>
            </a:extLst>
          </p:cNvPr>
          <p:cNvSpPr>
            <a:spLocks noGrp="1"/>
          </p:cNvSpPr>
          <p:nvPr>
            <p:ph type="ctrTitle"/>
          </p:nvPr>
        </p:nvSpPr>
        <p:spPr>
          <a:xfrm>
            <a:off x="648000" y="341589"/>
            <a:ext cx="4284000" cy="288147"/>
          </a:xfrm>
          <a:prstGeom prst="rect">
            <a:avLst/>
          </a:prstGeom>
        </p:spPr>
        <p:txBody>
          <a:bodyPr wrap="square" lIns="36000" tIns="36000" rIns="36000" bIns="36000" numCol="1" anchor="t" anchorCtr="0">
            <a:spAutoFit/>
          </a:bodyPr>
          <a:lstStyle>
            <a:lvl1pPr algn="l">
              <a:lnSpc>
                <a:spcPct val="100000"/>
              </a:lnSpc>
              <a:defRPr sz="1400">
                <a:solidFill>
                  <a:srgbClr val="24234C"/>
                </a:solidFill>
                <a:latin typeface="Calibri" panose="020F0502020204030204" pitchFamily="34" charset="0"/>
                <a:cs typeface="Calibri" panose="020F0502020204030204" pitchFamily="34" charset="0"/>
              </a:defRPr>
            </a:lvl1pPr>
          </a:lstStyle>
          <a:p>
            <a:r>
              <a:rPr lang="en-GB"/>
              <a:t>Click to edit Master title style</a:t>
            </a:r>
            <a:endParaRPr lang="en-LU"/>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970356"/>
            <a:ext cx="4536000" cy="2301139"/>
          </a:xfrm>
          <a:prstGeom prst="rect">
            <a:avLst/>
          </a:prstGeom>
        </p:spPr>
        <p:txBody>
          <a:bodyPr lIns="36000" tIns="36000" rIns="36000" bIns="36000"/>
          <a:lstStyle>
            <a:lvl1pPr marL="0" indent="0" algn="l">
              <a:lnSpc>
                <a:spcPct val="110000"/>
              </a:lnSpc>
              <a:spcBef>
                <a:spcPts val="0"/>
              </a:spcBef>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text</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
        <p:nvSpPr>
          <p:cNvPr id="4" name="Rectangle 3">
            <a:extLst>
              <a:ext uri="{FF2B5EF4-FFF2-40B4-BE49-F238E27FC236}">
                <a16:creationId xmlns:a16="http://schemas.microsoft.com/office/drawing/2014/main" id="{03EA59C5-51F1-2E1A-921C-FCEB5F8780DA}"/>
              </a:ext>
            </a:extLst>
          </p:cNvPr>
          <p:cNvSpPr/>
          <p:nvPr userDrawn="1"/>
        </p:nvSpPr>
        <p:spPr>
          <a:xfrm>
            <a:off x="180000" y="180000"/>
            <a:ext cx="4968000" cy="89232"/>
          </a:xfrm>
          <a:prstGeom prst="rect">
            <a:avLst/>
          </a:prstGeom>
          <a:solidFill>
            <a:srgbClr val="8EC044"/>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7" name="Rectangle 6">
            <a:extLst>
              <a:ext uri="{FF2B5EF4-FFF2-40B4-BE49-F238E27FC236}">
                <a16:creationId xmlns:a16="http://schemas.microsoft.com/office/drawing/2014/main" id="{D6931E9E-E200-2AF8-B14F-7D50F27FCC91}"/>
              </a:ext>
            </a:extLst>
          </p:cNvPr>
          <p:cNvSpPr/>
          <p:nvPr userDrawn="1"/>
        </p:nvSpPr>
        <p:spPr>
          <a:xfrm>
            <a:off x="180000" y="648000"/>
            <a:ext cx="4968000" cy="89232"/>
          </a:xfrm>
          <a:prstGeom prst="rect">
            <a:avLst/>
          </a:prstGeom>
          <a:solidFill>
            <a:srgbClr val="8EC044"/>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pic>
        <p:nvPicPr>
          <p:cNvPr id="9" name="Picture 8">
            <a:extLst>
              <a:ext uri="{FF2B5EF4-FFF2-40B4-BE49-F238E27FC236}">
                <a16:creationId xmlns:a16="http://schemas.microsoft.com/office/drawing/2014/main" id="{914549CE-D0BE-4F89-995E-A21DAFC9DA9D}"/>
              </a:ext>
            </a:extLst>
          </p:cNvPr>
          <p:cNvPicPr>
            <a:picLocks noChangeAspect="1"/>
          </p:cNvPicPr>
          <p:nvPr userDrawn="1"/>
        </p:nvPicPr>
        <p:blipFill>
          <a:blip r:embed="rId2"/>
          <a:stretch>
            <a:fillRect/>
          </a:stretch>
        </p:blipFill>
        <p:spPr>
          <a:xfrm>
            <a:off x="300810" y="334800"/>
            <a:ext cx="261980" cy="261980"/>
          </a:xfrm>
          <a:prstGeom prst="rect">
            <a:avLst/>
          </a:prstGeom>
        </p:spPr>
      </p:pic>
    </p:spTree>
    <p:extLst>
      <p:ext uri="{BB962C8B-B14F-4D97-AF65-F5344CB8AC3E}">
        <p14:creationId xmlns:p14="http://schemas.microsoft.com/office/powerpoint/2010/main" val="1894801988"/>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1678" userDrawn="1">
          <p15:clr>
            <a:srgbClr val="FBAE40"/>
          </p15:clr>
        </p15:guide>
        <p15:guide id="3" pos="272" userDrawn="1">
          <p15:clr>
            <a:srgbClr val="FBAE40"/>
          </p15:clr>
        </p15:guide>
        <p15:guide id="4" pos="30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Inside_Title+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931E9E-E200-2AF8-B14F-7D50F27FCC91}"/>
              </a:ext>
            </a:extLst>
          </p:cNvPr>
          <p:cNvSpPr/>
          <p:nvPr userDrawn="1"/>
        </p:nvSpPr>
        <p:spPr>
          <a:xfrm>
            <a:off x="0" y="-1"/>
            <a:ext cx="5327650" cy="7559675"/>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2" name="Title 1">
            <a:extLst>
              <a:ext uri="{FF2B5EF4-FFF2-40B4-BE49-F238E27FC236}">
                <a16:creationId xmlns:a16="http://schemas.microsoft.com/office/drawing/2014/main" id="{8C1102F4-B720-0045-94FE-4D3FA55B9D31}"/>
              </a:ext>
            </a:extLst>
          </p:cNvPr>
          <p:cNvSpPr>
            <a:spLocks noGrp="1"/>
          </p:cNvSpPr>
          <p:nvPr>
            <p:ph type="ctrTitle"/>
          </p:nvPr>
        </p:nvSpPr>
        <p:spPr>
          <a:xfrm>
            <a:off x="396000" y="341589"/>
            <a:ext cx="4536000" cy="288147"/>
          </a:xfrm>
          <a:prstGeom prst="rect">
            <a:avLst/>
          </a:prstGeom>
        </p:spPr>
        <p:txBody>
          <a:bodyPr wrap="square" lIns="36000" tIns="36000" rIns="36000" bIns="36000" numCol="1" anchor="t" anchorCtr="0">
            <a:spAutoFit/>
          </a:bodyPr>
          <a:lstStyle>
            <a:lvl1pPr algn="l">
              <a:lnSpc>
                <a:spcPct val="100000"/>
              </a:lnSpc>
              <a:defRPr sz="1400">
                <a:solidFill>
                  <a:srgbClr val="24234C"/>
                </a:solidFill>
                <a:latin typeface="Calibri" panose="020F0502020204030204" pitchFamily="34" charset="0"/>
                <a:cs typeface="Calibri" panose="020F0502020204030204" pitchFamily="34" charset="0"/>
              </a:defRPr>
            </a:lvl1pPr>
          </a:lstStyle>
          <a:p>
            <a:r>
              <a:rPr lang="en-GB"/>
              <a:t>Click to edit Master title style</a:t>
            </a:r>
            <a:endParaRPr lang="en-LU"/>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970356"/>
            <a:ext cx="4536000" cy="2301139"/>
          </a:xfrm>
          <a:prstGeom prst="rect">
            <a:avLst/>
          </a:prstGeom>
        </p:spPr>
        <p:txBody>
          <a:bodyPr lIns="36000" tIns="36000" rIns="36000" bIns="36000"/>
          <a:lstStyle>
            <a:lvl1pPr marL="0" indent="0" algn="l">
              <a:lnSpc>
                <a:spcPct val="110000"/>
              </a:lnSpc>
              <a:spcBef>
                <a:spcPts val="0"/>
              </a:spcBef>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text</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296446226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1678" userDrawn="1">
          <p15:clr>
            <a:srgbClr val="FBAE40"/>
          </p15:clr>
        </p15:guide>
        <p15:guide id="3" pos="272" userDrawn="1">
          <p15:clr>
            <a:srgbClr val="FBAE40"/>
          </p15:clr>
        </p15:guide>
        <p15:guide id="4" pos="30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C95D19A-EAB5-FB99-F6FA-F24D8DCB2D8E}"/>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58227428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167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side_Titl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02F4-B720-0045-94FE-4D3FA55B9D31}"/>
              </a:ext>
            </a:extLst>
          </p:cNvPr>
          <p:cNvSpPr>
            <a:spLocks noGrp="1"/>
          </p:cNvSpPr>
          <p:nvPr>
            <p:ph type="ctrTitle"/>
          </p:nvPr>
        </p:nvSpPr>
        <p:spPr>
          <a:xfrm>
            <a:off x="648000" y="324000"/>
            <a:ext cx="4284000" cy="266602"/>
          </a:xfrm>
          <a:prstGeom prst="rect">
            <a:avLst/>
          </a:prstGeom>
        </p:spPr>
        <p:txBody>
          <a:bodyPr wrap="square" lIns="36000" tIns="36000" rIns="36000" bIns="36000" numCol="1" anchor="t" anchorCtr="0">
            <a:spAutoFit/>
          </a:bodyPr>
          <a:lstStyle>
            <a:lvl1pPr algn="l">
              <a:lnSpc>
                <a:spcPct val="90000"/>
              </a:lnSpc>
              <a:defRPr sz="1400">
                <a:solidFill>
                  <a:schemeClr val="tx2"/>
                </a:solidFill>
                <a:latin typeface="Calibri" panose="020F0502020204030204" pitchFamily="34" charset="0"/>
                <a:cs typeface="Calibri" panose="020F0502020204030204" pitchFamily="34" charset="0"/>
              </a:defRPr>
            </a:lvl1pPr>
          </a:lstStyle>
          <a:p>
            <a:r>
              <a:rPr lang="en-GB"/>
              <a:t>Click to edit Master title style</a:t>
            </a:r>
            <a:endParaRPr lang="en-LU"/>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720000"/>
            <a:ext cx="4536000" cy="2301139"/>
          </a:xfrm>
          <a:prstGeom prst="rect">
            <a:avLst/>
          </a:prstGeom>
        </p:spPr>
        <p:txBody>
          <a:bodyPr lIns="36000" tIns="36000" rIns="36000" bIns="36000"/>
          <a:lstStyle>
            <a:lvl1pPr marL="0" indent="0" algn="l">
              <a:lnSpc>
                <a:spcPct val="110000"/>
              </a:lnSpc>
              <a:spcBef>
                <a:spcPts val="0"/>
              </a:spcBef>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  </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pic>
        <p:nvPicPr>
          <p:cNvPr id="11" name="Picture 10">
            <a:extLst>
              <a:ext uri="{FF2B5EF4-FFF2-40B4-BE49-F238E27FC236}">
                <a16:creationId xmlns:a16="http://schemas.microsoft.com/office/drawing/2014/main" id="{F616F629-D017-1B38-0D42-ADDC1D1CD5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5602" y="360000"/>
            <a:ext cx="149980" cy="203200"/>
          </a:xfrm>
          <a:prstGeom prst="rect">
            <a:avLst/>
          </a:prstGeom>
        </p:spPr>
      </p:pic>
    </p:spTree>
    <p:extLst>
      <p:ext uri="{BB962C8B-B14F-4D97-AF65-F5344CB8AC3E}">
        <p14:creationId xmlns:p14="http://schemas.microsoft.com/office/powerpoint/2010/main" val="776230278"/>
      </p:ext>
    </p:extLst>
  </p:cSld>
  <p:clrMapOvr>
    <a:masterClrMapping/>
  </p:clrMapOvr>
  <p:extLst>
    <p:ext uri="{DCECCB84-F9BA-43D5-87BE-67443E8EF086}">
      <p15:sldGuideLst xmlns:p15="http://schemas.microsoft.com/office/powerpoint/2012/main">
        <p15:guide id="1" orient="horz" pos="2381">
          <p15:clr>
            <a:srgbClr val="FBAE40"/>
          </p15:clr>
        </p15:guide>
        <p15:guide id="3" pos="272">
          <p15:clr>
            <a:srgbClr val="FBAE40"/>
          </p15:clr>
        </p15:guide>
        <p15:guide id="4" pos="1678">
          <p15:clr>
            <a:srgbClr val="FBAE40"/>
          </p15:clr>
        </p15:guide>
        <p15:guide id="5" pos="308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Inside_Title+tex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360000"/>
            <a:ext cx="4536000" cy="356973"/>
          </a:xfrm>
          <a:prstGeom prst="rect">
            <a:avLst/>
          </a:prstGeom>
        </p:spPr>
        <p:txBody>
          <a:bodyPr lIns="36000" tIns="36000" rIns="36000" bIns="36000"/>
          <a:lstStyle>
            <a:lvl1pPr marL="0" indent="0" algn="l">
              <a:lnSpc>
                <a:spcPct val="110000"/>
              </a:lnSpc>
              <a:spcBef>
                <a:spcPts val="0"/>
              </a:spcBef>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  </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3465172430"/>
      </p:ext>
    </p:extLst>
  </p:cSld>
  <p:clrMapOvr>
    <a:masterClrMapping/>
  </p:clrMapOvr>
  <p:extLst>
    <p:ext uri="{DCECCB84-F9BA-43D5-87BE-67443E8EF086}">
      <p15:sldGuideLst xmlns:p15="http://schemas.microsoft.com/office/powerpoint/2012/main">
        <p15:guide id="1" orient="horz" pos="2381">
          <p15:clr>
            <a:srgbClr val="FBAE40"/>
          </p15:clr>
        </p15:guide>
        <p15:guide id="3" pos="272">
          <p15:clr>
            <a:srgbClr val="FBAE40"/>
          </p15:clr>
        </p15:guide>
        <p15:guide id="4" pos="1678">
          <p15:clr>
            <a:srgbClr val="FBAE40"/>
          </p15:clr>
        </p15:guide>
        <p15:guide id="5" pos="30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nside_Titl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02F4-B720-0045-94FE-4D3FA55B9D31}"/>
              </a:ext>
            </a:extLst>
          </p:cNvPr>
          <p:cNvSpPr>
            <a:spLocks noGrp="1"/>
          </p:cNvSpPr>
          <p:nvPr>
            <p:ph type="ctrTitle"/>
          </p:nvPr>
        </p:nvSpPr>
        <p:spPr>
          <a:xfrm>
            <a:off x="648000" y="341589"/>
            <a:ext cx="4284000" cy="288147"/>
          </a:xfrm>
          <a:prstGeom prst="rect">
            <a:avLst/>
          </a:prstGeom>
        </p:spPr>
        <p:txBody>
          <a:bodyPr wrap="square" lIns="36000" tIns="36000" rIns="36000" bIns="36000" numCol="1" anchor="t" anchorCtr="0">
            <a:spAutoFit/>
          </a:bodyPr>
          <a:lstStyle>
            <a:lvl1pPr algn="l">
              <a:lnSpc>
                <a:spcPct val="100000"/>
              </a:lnSpc>
              <a:defRPr sz="1400">
                <a:solidFill>
                  <a:srgbClr val="24234C"/>
                </a:solidFill>
                <a:latin typeface="Calibri" panose="020F0502020204030204" pitchFamily="34" charset="0"/>
                <a:cs typeface="Calibri" panose="020F0502020204030204" pitchFamily="34" charset="0"/>
              </a:defRPr>
            </a:lvl1pPr>
          </a:lstStyle>
          <a:p>
            <a:r>
              <a:rPr lang="en-GB"/>
              <a:t>Click to edit Master title style</a:t>
            </a:r>
            <a:endParaRPr lang="en-LU"/>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970356"/>
            <a:ext cx="4536000" cy="2301139"/>
          </a:xfrm>
          <a:prstGeom prst="rect">
            <a:avLst/>
          </a:prstGeom>
        </p:spPr>
        <p:txBody>
          <a:bodyPr lIns="36000" tIns="36000" rIns="36000" bIns="36000"/>
          <a:lstStyle>
            <a:lvl1pPr marL="0" indent="0" algn="l">
              <a:lnSpc>
                <a:spcPct val="110000"/>
              </a:lnSpc>
              <a:spcBef>
                <a:spcPts val="0"/>
              </a:spcBef>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text</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
        <p:nvSpPr>
          <p:cNvPr id="4" name="Rectangle 3">
            <a:extLst>
              <a:ext uri="{FF2B5EF4-FFF2-40B4-BE49-F238E27FC236}">
                <a16:creationId xmlns:a16="http://schemas.microsoft.com/office/drawing/2014/main" id="{03EA59C5-51F1-2E1A-921C-FCEB5F8780DA}"/>
              </a:ext>
            </a:extLst>
          </p:cNvPr>
          <p:cNvSpPr/>
          <p:nvPr userDrawn="1"/>
        </p:nvSpPr>
        <p:spPr>
          <a:xfrm>
            <a:off x="180000" y="180000"/>
            <a:ext cx="4968000" cy="89232"/>
          </a:xfrm>
          <a:prstGeom prst="rect">
            <a:avLst/>
          </a:prstGeom>
          <a:solidFill>
            <a:srgbClr val="8EC044"/>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7" name="Rectangle 6">
            <a:extLst>
              <a:ext uri="{FF2B5EF4-FFF2-40B4-BE49-F238E27FC236}">
                <a16:creationId xmlns:a16="http://schemas.microsoft.com/office/drawing/2014/main" id="{D6931E9E-E200-2AF8-B14F-7D50F27FCC91}"/>
              </a:ext>
            </a:extLst>
          </p:cNvPr>
          <p:cNvSpPr/>
          <p:nvPr userDrawn="1"/>
        </p:nvSpPr>
        <p:spPr>
          <a:xfrm>
            <a:off x="180000" y="648000"/>
            <a:ext cx="4968000" cy="89232"/>
          </a:xfrm>
          <a:prstGeom prst="rect">
            <a:avLst/>
          </a:prstGeom>
          <a:solidFill>
            <a:srgbClr val="8EC044"/>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pic>
        <p:nvPicPr>
          <p:cNvPr id="9" name="Picture 8">
            <a:extLst>
              <a:ext uri="{FF2B5EF4-FFF2-40B4-BE49-F238E27FC236}">
                <a16:creationId xmlns:a16="http://schemas.microsoft.com/office/drawing/2014/main" id="{914549CE-D0BE-4F89-995E-A21DAFC9DA9D}"/>
              </a:ext>
            </a:extLst>
          </p:cNvPr>
          <p:cNvPicPr>
            <a:picLocks noChangeAspect="1"/>
          </p:cNvPicPr>
          <p:nvPr userDrawn="1"/>
        </p:nvPicPr>
        <p:blipFill>
          <a:blip r:embed="rId2"/>
          <a:stretch>
            <a:fillRect/>
          </a:stretch>
        </p:blipFill>
        <p:spPr>
          <a:xfrm>
            <a:off x="300810" y="334800"/>
            <a:ext cx="261980" cy="261980"/>
          </a:xfrm>
          <a:prstGeom prst="rect">
            <a:avLst/>
          </a:prstGeom>
        </p:spPr>
      </p:pic>
    </p:spTree>
    <p:extLst>
      <p:ext uri="{BB962C8B-B14F-4D97-AF65-F5344CB8AC3E}">
        <p14:creationId xmlns:p14="http://schemas.microsoft.com/office/powerpoint/2010/main" val="2640014976"/>
      </p:ext>
    </p:extLst>
  </p:cSld>
  <p:clrMapOvr>
    <a:masterClrMapping/>
  </p:clrMapOvr>
  <p:extLst>
    <p:ext uri="{DCECCB84-F9BA-43D5-87BE-67443E8EF086}">
      <p15:sldGuideLst xmlns:p15="http://schemas.microsoft.com/office/powerpoint/2012/main">
        <p15:guide id="1" orient="horz" pos="2381">
          <p15:clr>
            <a:srgbClr val="FBAE40"/>
          </p15:clr>
        </p15:guide>
        <p15:guide id="2" pos="1678">
          <p15:clr>
            <a:srgbClr val="FBAE40"/>
          </p15:clr>
        </p15:guide>
        <p15:guide id="3" pos="272">
          <p15:clr>
            <a:srgbClr val="FBAE40"/>
          </p15:clr>
        </p15:guide>
        <p15:guide id="4" pos="308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Inside_Title+tex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
        <p:nvSpPr>
          <p:cNvPr id="14" name="Rectangle 13">
            <a:extLst>
              <a:ext uri="{FF2B5EF4-FFF2-40B4-BE49-F238E27FC236}">
                <a16:creationId xmlns:a16="http://schemas.microsoft.com/office/drawing/2014/main" id="{7A4188E0-E656-FE59-E8D1-0AAFF3CABAD3}"/>
              </a:ext>
            </a:extLst>
          </p:cNvPr>
          <p:cNvSpPr/>
          <p:nvPr userDrawn="1"/>
        </p:nvSpPr>
        <p:spPr>
          <a:xfrm>
            <a:off x="0" y="-1"/>
            <a:ext cx="5327650" cy="7559675"/>
          </a:xfrm>
          <a:prstGeom prst="rect">
            <a:avLst/>
          </a:prstGeom>
          <a:solidFill>
            <a:srgbClr val="F7EBE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15" name="Title 1">
            <a:extLst>
              <a:ext uri="{FF2B5EF4-FFF2-40B4-BE49-F238E27FC236}">
                <a16:creationId xmlns:a16="http://schemas.microsoft.com/office/drawing/2014/main" id="{676E876D-1C3C-460B-FAD2-3C3AEBD18B87}"/>
              </a:ext>
            </a:extLst>
          </p:cNvPr>
          <p:cNvSpPr>
            <a:spLocks noGrp="1"/>
          </p:cNvSpPr>
          <p:nvPr>
            <p:ph type="ctrTitle"/>
          </p:nvPr>
        </p:nvSpPr>
        <p:spPr>
          <a:xfrm>
            <a:off x="648000" y="341589"/>
            <a:ext cx="4284000" cy="288147"/>
          </a:xfrm>
          <a:prstGeom prst="rect">
            <a:avLst/>
          </a:prstGeom>
        </p:spPr>
        <p:txBody>
          <a:bodyPr wrap="square" lIns="36000" tIns="36000" rIns="36000" bIns="36000" numCol="1" anchor="t" anchorCtr="0">
            <a:spAutoFit/>
          </a:bodyPr>
          <a:lstStyle>
            <a:lvl1pPr algn="l">
              <a:lnSpc>
                <a:spcPct val="100000"/>
              </a:lnSpc>
              <a:defRPr sz="1400">
                <a:solidFill>
                  <a:srgbClr val="24234C"/>
                </a:solidFill>
                <a:latin typeface="Calibri" panose="020F0502020204030204" pitchFamily="34" charset="0"/>
                <a:cs typeface="Calibri" panose="020F0502020204030204" pitchFamily="34" charset="0"/>
              </a:defRPr>
            </a:lvl1pPr>
          </a:lstStyle>
          <a:p>
            <a:r>
              <a:rPr lang="en-GB"/>
              <a:t>Click to edit Master title style</a:t>
            </a:r>
            <a:endParaRPr lang="en-LU"/>
          </a:p>
        </p:txBody>
      </p:sp>
      <p:sp>
        <p:nvSpPr>
          <p:cNvPr id="16" name="Subtitle 2">
            <a:extLst>
              <a:ext uri="{FF2B5EF4-FFF2-40B4-BE49-F238E27FC236}">
                <a16:creationId xmlns:a16="http://schemas.microsoft.com/office/drawing/2014/main" id="{236B4CAA-C405-1046-A078-1F7D07BFD7AC}"/>
              </a:ext>
            </a:extLst>
          </p:cNvPr>
          <p:cNvSpPr>
            <a:spLocks noGrp="1"/>
          </p:cNvSpPr>
          <p:nvPr>
            <p:ph type="subTitle" idx="1" hasCustomPrompt="1"/>
          </p:nvPr>
        </p:nvSpPr>
        <p:spPr>
          <a:xfrm>
            <a:off x="396000" y="900000"/>
            <a:ext cx="4536000" cy="2301139"/>
          </a:xfrm>
          <a:prstGeom prst="rect">
            <a:avLst/>
          </a:prstGeom>
        </p:spPr>
        <p:txBody>
          <a:bodyPr lIns="36000" tIns="36000" rIns="36000" bIns="36000"/>
          <a:lstStyle>
            <a:lvl1pPr marL="0" indent="0" algn="l">
              <a:lnSpc>
                <a:spcPct val="110000"/>
              </a:lnSpc>
              <a:spcBef>
                <a:spcPts val="0"/>
              </a:spcBef>
              <a:spcAft>
                <a:spcPts val="400"/>
              </a:spcAft>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text</a:t>
            </a:r>
            <a:endParaRPr lang="en-LU"/>
          </a:p>
        </p:txBody>
      </p:sp>
      <p:sp>
        <p:nvSpPr>
          <p:cNvPr id="17" name="Rectangle 16">
            <a:extLst>
              <a:ext uri="{FF2B5EF4-FFF2-40B4-BE49-F238E27FC236}">
                <a16:creationId xmlns:a16="http://schemas.microsoft.com/office/drawing/2014/main" id="{5ACE8232-B47C-9FFE-5AE5-4630EE5025D8}"/>
              </a:ext>
            </a:extLst>
          </p:cNvPr>
          <p:cNvSpPr/>
          <p:nvPr userDrawn="1"/>
        </p:nvSpPr>
        <p:spPr>
          <a:xfrm>
            <a:off x="180000" y="180000"/>
            <a:ext cx="4968000" cy="89232"/>
          </a:xfrm>
          <a:prstGeom prst="rect">
            <a:avLst/>
          </a:prstGeom>
          <a:solidFill>
            <a:srgbClr val="982529"/>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18" name="Rectangle 17">
            <a:extLst>
              <a:ext uri="{FF2B5EF4-FFF2-40B4-BE49-F238E27FC236}">
                <a16:creationId xmlns:a16="http://schemas.microsoft.com/office/drawing/2014/main" id="{8F3FA43F-1567-AD3D-54D9-6986AF658E54}"/>
              </a:ext>
            </a:extLst>
          </p:cNvPr>
          <p:cNvSpPr/>
          <p:nvPr userDrawn="1"/>
        </p:nvSpPr>
        <p:spPr>
          <a:xfrm>
            <a:off x="180000" y="648000"/>
            <a:ext cx="4968000" cy="89232"/>
          </a:xfrm>
          <a:prstGeom prst="rect">
            <a:avLst/>
          </a:prstGeom>
          <a:solidFill>
            <a:srgbClr val="982529"/>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pic>
        <p:nvPicPr>
          <p:cNvPr id="19" name="Picture 18">
            <a:extLst>
              <a:ext uri="{FF2B5EF4-FFF2-40B4-BE49-F238E27FC236}">
                <a16:creationId xmlns:a16="http://schemas.microsoft.com/office/drawing/2014/main" id="{17A71F7B-C372-C668-92F2-289617B11C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0810" y="331722"/>
            <a:ext cx="261980" cy="261980"/>
          </a:xfrm>
          <a:prstGeom prst="rect">
            <a:avLst/>
          </a:prstGeom>
        </p:spPr>
      </p:pic>
    </p:spTree>
    <p:extLst>
      <p:ext uri="{BB962C8B-B14F-4D97-AF65-F5344CB8AC3E}">
        <p14:creationId xmlns:p14="http://schemas.microsoft.com/office/powerpoint/2010/main" val="3817614610"/>
      </p:ext>
    </p:extLst>
  </p:cSld>
  <p:clrMapOvr>
    <a:masterClrMapping/>
  </p:clrMapOvr>
  <p:extLst>
    <p:ext uri="{DCECCB84-F9BA-43D5-87BE-67443E8EF086}">
      <p15:sldGuideLst xmlns:p15="http://schemas.microsoft.com/office/powerpoint/2012/main">
        <p15:guide id="1" orient="horz" pos="2381">
          <p15:clr>
            <a:srgbClr val="FBAE40"/>
          </p15:clr>
        </p15:guide>
        <p15:guide id="2" pos="1678">
          <p15:clr>
            <a:srgbClr val="FBAE40"/>
          </p15:clr>
        </p15:guide>
        <p15:guide id="3" pos="272">
          <p15:clr>
            <a:srgbClr val="FBAE40"/>
          </p15:clr>
        </p15:guide>
        <p15:guide id="4" pos="3084">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CE4DA851-EAA0-7435-8C2A-4E5F0413C1E5}"/>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918616513"/>
      </p:ext>
    </p:extLst>
  </p:cSld>
  <p:clrMap bg1="lt1" tx1="dk1" bg2="lt2" tx2="dk2" accent1="accent1" accent2="accent2" accent3="accent3" accent4="accent4" accent5="accent5" accent6="accent6" hlink="hlink" folHlink="folHlink"/>
  <p:sldLayoutIdLst>
    <p:sldLayoutId id="2147483699" r:id="rId1"/>
    <p:sldLayoutId id="2147483701" r:id="rId2"/>
    <p:sldLayoutId id="2147483700" r:id="rId3"/>
    <p:sldLayoutId id="2147483702" r:id="rId4"/>
  </p:sldLayoutIdLst>
  <p:hf hdr="0" ftr="0" dt="0"/>
  <p:txStyles>
    <p:titleStyle>
      <a:lvl1pPr algn="l" defTabSz="914400" rtl="0" eaLnBrk="1" latinLnBrk="0" hangingPunct="1">
        <a:lnSpc>
          <a:spcPct val="90000"/>
        </a:lnSpc>
        <a:spcBef>
          <a:spcPct val="0"/>
        </a:spcBef>
        <a:buNone/>
        <a:defRPr sz="1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F16D53C5-F245-8985-7951-C5F874B4FED5}"/>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2939945523"/>
      </p:ext>
    </p:extLst>
  </p:cSld>
  <p:clrMap bg1="lt1" tx1="dk1" bg2="lt2" tx2="dk2" accent1="accent1" accent2="accent2" accent3="accent3" accent4="accent4" accent5="accent5" accent6="accent6" hlink="hlink" folHlink="folHlink"/>
  <p:sldLayoutIdLst>
    <p:sldLayoutId id="214748374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1678" userDrawn="1">
          <p15:clr>
            <a:srgbClr val="F26B43"/>
          </p15:clr>
        </p15:guide>
        <p15:guide id="3" pos="313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CE4DA851-EAA0-7435-8C2A-4E5F0413C1E5}"/>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105309819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Lst>
  <p:hf hdr="0" ftr="0" dt="0"/>
  <p:txStyles>
    <p:titleStyle>
      <a:lvl1pPr algn="l" defTabSz="914400" rtl="0" eaLnBrk="1" latinLnBrk="0" hangingPunct="1">
        <a:lnSpc>
          <a:spcPct val="90000"/>
        </a:lnSpc>
        <a:spcBef>
          <a:spcPct val="0"/>
        </a:spcBef>
        <a:buNone/>
        <a:defRPr sz="1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9.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490D9DBF-31FB-5DB1-73CD-3B7FE05E29D1}"/>
              </a:ext>
            </a:extLst>
          </p:cNvPr>
          <p:cNvSpPr txBox="1">
            <a:spLocks/>
          </p:cNvSpPr>
          <p:nvPr/>
        </p:nvSpPr>
        <p:spPr>
          <a:xfrm>
            <a:off x="99000" y="-490243"/>
            <a:ext cx="4594225" cy="2277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1200">
                <a:latin typeface="Verdana" panose="020B0604030504040204" pitchFamily="34" charset="0"/>
                <a:ea typeface="Verdana"/>
                <a:cs typeface="Verdana" panose="020B0604030504040204" pitchFamily="34" charset="0"/>
              </a:rPr>
              <a:t>DEINE RECHTE UND PFLICHTEN BEI DER AUFNAHME</a:t>
            </a:r>
          </a:p>
        </p:txBody>
      </p:sp>
      <p:cxnSp>
        <p:nvCxnSpPr>
          <p:cNvPr id="11" name="Straight Connector 10">
            <a:extLst>
              <a:ext uri="{FF2B5EF4-FFF2-40B4-BE49-F238E27FC236}">
                <a16:creationId xmlns:a16="http://schemas.microsoft.com/office/drawing/2014/main" id="{94FA3F5A-8A07-DA33-FB62-3AFE18B31C2C}"/>
              </a:ext>
              <a:ext uri="{C183D7F6-B498-43B3-948B-1728B52AA6E4}">
                <adec:decorative xmlns:adec="http://schemas.microsoft.com/office/drawing/2017/decorative" val="1"/>
              </a:ext>
            </a:extLst>
          </p:cNvPr>
          <p:cNvCxnSpPr>
            <a:cxnSpLocks/>
          </p:cNvCxnSpPr>
          <p:nvPr/>
        </p:nvCxnSpPr>
        <p:spPr>
          <a:xfrm>
            <a:off x="5355150" y="275033"/>
            <a:ext cx="385774" cy="0"/>
          </a:xfrm>
          <a:prstGeom prst="line">
            <a:avLst/>
          </a:prstGeom>
          <a:ln>
            <a:solidFill>
              <a:schemeClr val="accent5"/>
            </a:solidFill>
            <a:prstDash val="sysDot"/>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86EE21B6-39C2-C9FB-EB18-103563DCE71B}"/>
              </a:ext>
              <a:ext uri="{C183D7F6-B498-43B3-948B-1728B52AA6E4}">
                <adec:decorative xmlns:adec="http://schemas.microsoft.com/office/drawing/2017/decorative" val="1"/>
              </a:ext>
            </a:extLst>
          </p:cNvPr>
          <p:cNvCxnSpPr>
            <a:cxnSpLocks/>
          </p:cNvCxnSpPr>
          <p:nvPr/>
        </p:nvCxnSpPr>
        <p:spPr>
          <a:xfrm>
            <a:off x="5355150" y="729058"/>
            <a:ext cx="385774" cy="0"/>
          </a:xfrm>
          <a:prstGeom prst="line">
            <a:avLst/>
          </a:prstGeom>
          <a:ln>
            <a:solidFill>
              <a:schemeClr val="accent5"/>
            </a:solidFill>
            <a:prstDash val="sysDot"/>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9A581741-1F84-CF14-7D19-BF29DB9088A8}"/>
              </a:ext>
              <a:ext uri="{C183D7F6-B498-43B3-948B-1728B52AA6E4}">
                <adec:decorative xmlns:adec="http://schemas.microsoft.com/office/drawing/2017/decorative" val="1"/>
              </a:ext>
            </a:extLst>
          </p:cNvPr>
          <p:cNvCxnSpPr>
            <a:cxnSpLocks/>
          </p:cNvCxnSpPr>
          <p:nvPr/>
        </p:nvCxnSpPr>
        <p:spPr>
          <a:xfrm flipV="1">
            <a:off x="4021487" y="-257176"/>
            <a:ext cx="0" cy="257175"/>
          </a:xfrm>
          <a:prstGeom prst="line">
            <a:avLst/>
          </a:prstGeom>
          <a:ln>
            <a:solidFill>
              <a:schemeClr val="accent5"/>
            </a:solidFill>
            <a:prstDash val="sysDot"/>
          </a:ln>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5C83372B-1BCF-7730-F5BA-2B1C56D1F68B}"/>
              </a:ext>
              <a:ext uri="{C183D7F6-B498-43B3-948B-1728B52AA6E4}">
                <adec:decorative xmlns:adec="http://schemas.microsoft.com/office/drawing/2017/decorative" val="1"/>
              </a:ext>
            </a:extLst>
          </p:cNvPr>
          <p:cNvSpPr/>
          <p:nvPr/>
        </p:nvSpPr>
        <p:spPr>
          <a:xfrm>
            <a:off x="3730896" y="-153322"/>
            <a:ext cx="290591" cy="87566"/>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E361086-15F9-9CC2-523D-FA6267FC4C77}"/>
              </a:ext>
              <a:ext uri="{C183D7F6-B498-43B3-948B-1728B52AA6E4}">
                <adec:decorative xmlns:adec="http://schemas.microsoft.com/office/drawing/2017/decorative" val="1"/>
              </a:ext>
            </a:extLst>
          </p:cNvPr>
          <p:cNvCxnSpPr>
            <a:cxnSpLocks/>
          </p:cNvCxnSpPr>
          <p:nvPr/>
        </p:nvCxnSpPr>
        <p:spPr>
          <a:xfrm flipV="1">
            <a:off x="5023549" y="-257176"/>
            <a:ext cx="0" cy="257175"/>
          </a:xfrm>
          <a:prstGeom prst="line">
            <a:avLst/>
          </a:prstGeom>
          <a:ln>
            <a:solidFill>
              <a:schemeClr val="accent5"/>
            </a:solidFill>
            <a:prstDash val="sysDot"/>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2EDA5D0-CC73-84B3-F86A-61A828B44BDB}"/>
              </a:ext>
              <a:ext uri="{C183D7F6-B498-43B3-948B-1728B52AA6E4}">
                <adec:decorative xmlns:adec="http://schemas.microsoft.com/office/drawing/2017/decorative" val="1"/>
              </a:ext>
            </a:extLst>
          </p:cNvPr>
          <p:cNvCxnSpPr>
            <a:cxnSpLocks/>
          </p:cNvCxnSpPr>
          <p:nvPr/>
        </p:nvCxnSpPr>
        <p:spPr>
          <a:xfrm flipV="1">
            <a:off x="3738912" y="-257176"/>
            <a:ext cx="0" cy="257175"/>
          </a:xfrm>
          <a:prstGeom prst="line">
            <a:avLst/>
          </a:prstGeom>
          <a:ln>
            <a:solidFill>
              <a:schemeClr val="accent5"/>
            </a:solidFill>
            <a:prstDash val="sysDot"/>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5CA11EAE-21A7-CD52-FB40-B2F5BAD00E76}"/>
              </a:ext>
            </a:extLst>
          </p:cNvPr>
          <p:cNvSpPr txBox="1">
            <a:spLocks noGrp="1" noRot="1" noMove="1" noResize="1" noEditPoints="1" noAdjustHandles="1" noChangeArrowheads="1" noChangeShapeType="1"/>
          </p:cNvSpPr>
          <p:nvPr/>
        </p:nvSpPr>
        <p:spPr>
          <a:xfrm>
            <a:off x="447979" y="396050"/>
            <a:ext cx="1404205" cy="369332"/>
          </a:xfrm>
          <a:prstGeom prst="rect">
            <a:avLst/>
          </a:prstGeom>
          <a:noFill/>
        </p:spPr>
        <p:txBody>
          <a:bodyPr wrap="square" rtlCol="0">
            <a:spAutoFit/>
          </a:bodyPr>
          <a:lstStyle/>
          <a:p>
            <a:r>
              <a:rPr lang="de-DE" sz="900" b="1" dirty="0">
                <a:latin typeface="Calibri" panose="020F0502020204030204" pitchFamily="34" charset="0"/>
                <a:cs typeface="Calibri" panose="020F0502020204030204" pitchFamily="34" charset="0"/>
              </a:rPr>
              <a:t>Bundesrepublik Deutschland</a:t>
            </a:r>
            <a:r>
              <a:rPr lang="de-DE" sz="900" dirty="0">
                <a:latin typeface="Calibri" panose="020F0502020204030204" pitchFamily="34" charset="0"/>
                <a:cs typeface="Calibri" panose="020F0502020204030204" pitchFamily="34" charset="0"/>
              </a:rPr>
              <a:t> </a:t>
            </a:r>
          </a:p>
        </p:txBody>
      </p:sp>
      <p:pic>
        <p:nvPicPr>
          <p:cNvPr id="29" name="Graphic 28" descr="Logo der Asylagentur der Europäischen Union">
            <a:extLst>
              <a:ext uri="{FF2B5EF4-FFF2-40B4-BE49-F238E27FC236}">
                <a16:creationId xmlns:a16="http://schemas.microsoft.com/office/drawing/2014/main" id="{EDABC8A8-43F4-9C24-746D-2171ACAFD024}"/>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l="13876" t="24684" r="18422" b="28311"/>
          <a:stretch>
            <a:fillRect/>
          </a:stretch>
        </p:blipFill>
        <p:spPr>
          <a:xfrm>
            <a:off x="4059697" y="271281"/>
            <a:ext cx="963852" cy="472998"/>
          </a:xfrm>
          <a:prstGeom prst="rect">
            <a:avLst/>
          </a:prstGeom>
        </p:spPr>
      </p:pic>
      <p:sp>
        <p:nvSpPr>
          <p:cNvPr id="15" name="Title 1">
            <a:extLst>
              <a:ext uri="{FF2B5EF4-FFF2-40B4-BE49-F238E27FC236}">
                <a16:creationId xmlns:a16="http://schemas.microsoft.com/office/drawing/2014/main" id="{356DBEDE-37F4-2EBB-0674-C7D7B72C6C89}"/>
              </a:ext>
            </a:extLst>
          </p:cNvPr>
          <p:cNvSpPr txBox="1">
            <a:spLocks noGrp="1" noRot="1" noMove="1" noResize="1" noEditPoints="1" noAdjustHandles="1" noChangeArrowheads="1" noChangeShapeType="1"/>
          </p:cNvSpPr>
          <p:nvPr/>
        </p:nvSpPr>
        <p:spPr>
          <a:xfrm>
            <a:off x="436694" y="812106"/>
            <a:ext cx="4529851" cy="7380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600"/>
              </a:lnSpc>
            </a:pPr>
            <a:r>
              <a:rPr lang="de-DE" sz="2500" b="1" dirty="0">
                <a:solidFill>
                  <a:srgbClr val="24234C"/>
                </a:solidFill>
                <a:latin typeface="Calibri" panose="020F0502020204030204" pitchFamily="34" charset="0"/>
                <a:ea typeface="Calibri"/>
                <a:cs typeface="Arial" panose="020B0604020202020204" pitchFamily="34" charset="0"/>
              </a:rPr>
              <a:t>DEINE RECHTE UND </a:t>
            </a:r>
            <a:br>
              <a:rPr lang="de-DE" sz="2500" b="1" dirty="0">
                <a:solidFill>
                  <a:srgbClr val="24234C"/>
                </a:solidFill>
                <a:latin typeface="Calibri" panose="020F0502020204030204" pitchFamily="34" charset="0"/>
                <a:ea typeface="Calibri"/>
                <a:cs typeface="Arial" panose="020B0604020202020204" pitchFamily="34" charset="0"/>
              </a:rPr>
            </a:br>
            <a:r>
              <a:rPr lang="de-DE" sz="2500" b="1" dirty="0">
                <a:solidFill>
                  <a:srgbClr val="24234C"/>
                </a:solidFill>
                <a:latin typeface="Calibri" panose="020F0502020204030204" pitchFamily="34" charset="0"/>
                <a:ea typeface="Calibri"/>
                <a:cs typeface="Arial" panose="020B0604020202020204" pitchFamily="34" charset="0"/>
              </a:rPr>
              <a:t>PFLICHTEN BEI DER AUFNAHME</a:t>
            </a:r>
          </a:p>
        </p:txBody>
      </p:sp>
      <p:pic>
        <p:nvPicPr>
          <p:cNvPr id="12" name="Picture 11" descr="Mehrere unbegleitete Kinder unterhalten sich in der Einrichtung, in der sie untergebracht sind, mit Mitarbeitenden und einer Dolmetscherin.">
            <a:extLst>
              <a:ext uri="{FF2B5EF4-FFF2-40B4-BE49-F238E27FC236}">
                <a16:creationId xmlns:a16="http://schemas.microsoft.com/office/drawing/2014/main" id="{6862195D-BCEA-D0DC-DE74-F5679118A975}"/>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l="265" r="265"/>
          <a:stretch/>
        </p:blipFill>
        <p:spPr>
          <a:xfrm>
            <a:off x="30467" y="1780997"/>
            <a:ext cx="5297181" cy="3368117"/>
          </a:xfrm>
          <a:prstGeom prst="rect">
            <a:avLst/>
          </a:prstGeom>
        </p:spPr>
      </p:pic>
      <p:sp>
        <p:nvSpPr>
          <p:cNvPr id="8" name="Rectangle 7">
            <a:extLst>
              <a:ext uri="{FF2B5EF4-FFF2-40B4-BE49-F238E27FC236}">
                <a16:creationId xmlns:a16="http://schemas.microsoft.com/office/drawing/2014/main" id="{609D9C0B-D57A-AD7D-813F-E4918F1AF14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1"/>
            <a:ext cx="198000" cy="7560000"/>
          </a:xfrm>
          <a:prstGeom prst="rect">
            <a:avLst/>
          </a:prstGeom>
          <a:solidFill>
            <a:srgbClr val="2423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U"/>
          </a:p>
        </p:txBody>
      </p:sp>
      <p:pic>
        <p:nvPicPr>
          <p:cNvPr id="16" name="Picture 15">
            <a:extLst>
              <a:ext uri="{FF2B5EF4-FFF2-40B4-BE49-F238E27FC236}">
                <a16:creationId xmlns:a16="http://schemas.microsoft.com/office/drawing/2014/main" id="{366120C4-BC1C-E44D-52FF-612E02E994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86218" y="774184"/>
            <a:ext cx="349116" cy="472997"/>
          </a:xfrm>
          <a:prstGeom prst="rect">
            <a:avLst/>
          </a:prstGeom>
        </p:spPr>
      </p:pic>
      <p:sp>
        <p:nvSpPr>
          <p:cNvPr id="2" name="TextBox 1">
            <a:extLst>
              <a:ext uri="{FF2B5EF4-FFF2-40B4-BE49-F238E27FC236}">
                <a16:creationId xmlns:a16="http://schemas.microsoft.com/office/drawing/2014/main" id="{52974070-F8B2-D9C3-183D-4BFC20DF9FD2}"/>
              </a:ext>
            </a:extLst>
          </p:cNvPr>
          <p:cNvSpPr txBox="1"/>
          <p:nvPr/>
        </p:nvSpPr>
        <p:spPr>
          <a:xfrm>
            <a:off x="300235" y="5267281"/>
            <a:ext cx="4907031" cy="1874872"/>
          </a:xfrm>
          <a:prstGeom prst="rect">
            <a:avLst/>
          </a:prstGeom>
          <a:noFill/>
        </p:spPr>
        <p:txBody>
          <a:bodyPr wrap="square">
            <a:spAutoFit/>
          </a:bodyPr>
          <a:lstStyle/>
          <a:p>
            <a:pPr fontAlgn="base">
              <a:spcAft>
                <a:spcPts val="1000"/>
              </a:spcAft>
            </a:pPr>
            <a:r>
              <a:rPr lang="de-DE" sz="1250" b="1" dirty="0">
                <a:solidFill>
                  <a:srgbClr val="24234C"/>
                </a:solidFill>
                <a:latin typeface="Calibri" panose="020F0502020204030204" pitchFamily="34" charset="0"/>
                <a:cs typeface="Calibri" panose="020F0502020204030204" pitchFamily="34" charset="0"/>
              </a:rPr>
              <a:t>Diese Informationen sind wichtig für dich, wenn …</a:t>
            </a:r>
          </a:p>
          <a:p>
            <a:pPr marL="285750" indent="-285750" fontAlgn="base">
              <a:spcAft>
                <a:spcPts val="800"/>
              </a:spcAft>
              <a:buSzPct val="200000"/>
              <a:buBlip>
                <a:blip r:embed="rId7"/>
              </a:buBlip>
            </a:pPr>
            <a:r>
              <a:rPr lang="de-DE" sz="1250" b="1" dirty="0">
                <a:solidFill>
                  <a:srgbClr val="24234C"/>
                </a:solidFill>
                <a:latin typeface="Calibri" panose="020F0502020204030204" pitchFamily="34" charset="0"/>
                <a:cs typeface="Calibri" panose="020F0502020204030204" pitchFamily="34" charset="0"/>
              </a:rPr>
              <a:t>du jünger als 18 Jahre bist,</a:t>
            </a:r>
          </a:p>
          <a:p>
            <a:pPr marL="285750" indent="-285750" fontAlgn="base">
              <a:spcAft>
                <a:spcPts val="800"/>
              </a:spcAft>
              <a:buSzPct val="200000"/>
              <a:buBlip>
                <a:blip r:embed="rId7"/>
              </a:buBlip>
            </a:pPr>
            <a:r>
              <a:rPr lang="de-DE" sz="1250" b="1" dirty="0">
                <a:solidFill>
                  <a:srgbClr val="24234C"/>
                </a:solidFill>
                <a:latin typeface="Calibri" panose="020F0502020204030204" pitchFamily="34" charset="0"/>
                <a:cs typeface="Calibri" panose="020F0502020204030204" pitchFamily="34" charset="0"/>
              </a:rPr>
              <a:t>du ohne deine Eltern hierher gekommen bist – also allein oder mit anderen Familienmitgliedern,</a:t>
            </a:r>
          </a:p>
          <a:p>
            <a:pPr marL="285750" indent="-285750" fontAlgn="base">
              <a:spcAft>
                <a:spcPts val="800"/>
              </a:spcAft>
              <a:buSzPct val="200000"/>
              <a:buBlip>
                <a:blip r:embed="rId7"/>
              </a:buBlip>
            </a:pPr>
            <a:r>
              <a:rPr lang="de-DE" sz="1250" b="1" spc="-10" dirty="0">
                <a:solidFill>
                  <a:srgbClr val="24234C"/>
                </a:solidFill>
                <a:latin typeface="Calibri" panose="020F0502020204030204" pitchFamily="34" charset="0"/>
                <a:cs typeface="Calibri" panose="020F0502020204030204" pitchFamily="34" charset="0"/>
              </a:rPr>
              <a:t>du den Behörden mitgeteilt hast, dass du Asyl (auch internationaler Schutz genannt) in Deutschland </a:t>
            </a:r>
            <a:r>
              <a:rPr lang="de-DE" sz="1250" spc="-10" dirty="0">
                <a:latin typeface="Calibri" panose="020F0502020204030204" pitchFamily="34" charset="0"/>
                <a:cs typeface="Calibri" panose="020F0502020204030204" pitchFamily="34" charset="0"/>
              </a:rPr>
              <a:t>beantragen willst</a:t>
            </a:r>
            <a:r>
              <a:rPr lang="de-DE" sz="1250" i="1" spc="-10" dirty="0">
                <a:latin typeface="Calibri" panose="020F0502020204030204" pitchFamily="34" charset="0"/>
                <a:cs typeface="Calibri" panose="020F0502020204030204" pitchFamily="34" charset="0"/>
              </a:rPr>
              <a:t>.</a:t>
            </a:r>
          </a:p>
          <a:p>
            <a:pPr fontAlgn="base"/>
            <a:r>
              <a:rPr lang="de-DE" sz="1250" b="1" dirty="0">
                <a:solidFill>
                  <a:srgbClr val="24234C"/>
                </a:solidFill>
                <a:latin typeface="Calibri" panose="020F0502020204030204" pitchFamily="34" charset="0"/>
                <a:cs typeface="Calibri" panose="020F0502020204030204" pitchFamily="34" charset="0"/>
              </a:rPr>
              <a:t> </a:t>
            </a:r>
          </a:p>
        </p:txBody>
      </p:sp>
      <p:sp>
        <p:nvSpPr>
          <p:cNvPr id="18" name="TextBox 17">
            <a:extLst>
              <a:ext uri="{FF2B5EF4-FFF2-40B4-BE49-F238E27FC236}">
                <a16:creationId xmlns:a16="http://schemas.microsoft.com/office/drawing/2014/main" id="{67B7B655-32F7-A784-5155-B020318936DE}"/>
              </a:ext>
            </a:extLst>
          </p:cNvPr>
          <p:cNvSpPr txBox="1"/>
          <p:nvPr/>
        </p:nvSpPr>
        <p:spPr>
          <a:xfrm>
            <a:off x="391044" y="6994402"/>
            <a:ext cx="2272781" cy="292388"/>
          </a:xfrm>
          <a:prstGeom prst="rect">
            <a:avLst/>
          </a:prstGeom>
          <a:solidFill>
            <a:srgbClr val="FCF2D6"/>
          </a:solidFill>
        </p:spPr>
        <p:txBody>
          <a:bodyPr wrap="square">
            <a:spAutoFit/>
          </a:bodyPr>
          <a:lstStyle/>
          <a:p>
            <a:r>
              <a:rPr lang="de-DE" sz="1300" b="1" dirty="0">
                <a:latin typeface="Calibri" panose="020F0502020204030204" pitchFamily="34" charset="0"/>
                <a:cs typeface="Calibri" panose="020F0502020204030204" pitchFamily="34" charset="0"/>
              </a:rPr>
              <a:t>Du bist in diesem Land sicher.</a:t>
            </a:r>
          </a:p>
        </p:txBody>
      </p:sp>
      <p:sp>
        <p:nvSpPr>
          <p:cNvPr id="6" name="Title 5">
            <a:extLst>
              <a:ext uri="{FF2B5EF4-FFF2-40B4-BE49-F238E27FC236}">
                <a16:creationId xmlns:a16="http://schemas.microsoft.com/office/drawing/2014/main" id="{4F181D5E-6AEC-5535-9199-B2B4E317F110}"/>
              </a:ext>
            </a:extLst>
          </p:cNvPr>
          <p:cNvSpPr txBox="1">
            <a:spLocks noGrp="1" noRot="1" noMove="1" noResize="1" noEditPoints="1" noAdjustHandles="1" noChangeArrowheads="1" noChangeShapeType="1"/>
          </p:cNvSpPr>
          <p:nvPr>
            <p:ph type="title" idx="4294967295"/>
          </p:nvPr>
        </p:nvSpPr>
        <p:spPr>
          <a:xfrm>
            <a:off x="4326899" y="7199909"/>
            <a:ext cx="796490" cy="2585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rtl="0" fontAlgn="base">
              <a:buNone/>
            </a:pPr>
            <a:r>
              <a:rPr lang="de-DE" sz="1200" i="0">
                <a:solidFill>
                  <a:srgbClr val="24234C"/>
                </a:solidFill>
                <a:effectLst/>
                <a:latin typeface="Calibri" panose="020F0502020204030204" pitchFamily="34" charset="0"/>
                <a:cs typeface="Calibri" panose="020F0502020204030204" pitchFamily="34" charset="0"/>
              </a:rPr>
              <a:t>GERMAN</a:t>
            </a:r>
            <a:endParaRPr lang="de-DE" sz="1200" i="0" dirty="0">
              <a:solidFill>
                <a:srgbClr val="24234C"/>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0587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A7ED6-5DBE-41FF-5AE9-879413D1B99B}"/>
              </a:ext>
            </a:extLst>
          </p:cNvPr>
          <p:cNvSpPr>
            <a:spLocks noGrp="1"/>
          </p:cNvSpPr>
          <p:nvPr>
            <p:ph type="ctrTitle"/>
          </p:nvPr>
        </p:nvSpPr>
        <p:spPr>
          <a:xfrm>
            <a:off x="648000" y="342000"/>
            <a:ext cx="4284000" cy="460502"/>
          </a:xfrm>
        </p:spPr>
        <p:txBody>
          <a:bodyPr/>
          <a:lstStyle/>
          <a:p>
            <a:r>
              <a:rPr lang="de-DE"/>
              <a:t>WER KANN DIR HELFEN, WENN DU MIT EINER ENTSCHEIDUNG DER BEHÖRDEN NICHT EINVERSTANDEN BIST? </a:t>
            </a:r>
          </a:p>
        </p:txBody>
      </p:sp>
      <p:sp>
        <p:nvSpPr>
          <p:cNvPr id="5" name="Subtitle 2">
            <a:extLst>
              <a:ext uri="{FF2B5EF4-FFF2-40B4-BE49-F238E27FC236}">
                <a16:creationId xmlns:a16="http://schemas.microsoft.com/office/drawing/2014/main" id="{F4CDFD29-6639-CF56-334C-7A8A3A5F64BB}"/>
              </a:ext>
            </a:extLst>
          </p:cNvPr>
          <p:cNvSpPr txBox="1">
            <a:spLocks/>
          </p:cNvSpPr>
          <p:nvPr/>
        </p:nvSpPr>
        <p:spPr>
          <a:xfrm>
            <a:off x="396000" y="984082"/>
            <a:ext cx="4536000" cy="247590"/>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de-DE" dirty="0"/>
              <a:t>Du kannst mit deinem </a:t>
            </a:r>
            <a:r>
              <a:rPr lang="de-DE" sz="1100" dirty="0">
                <a:effectLst/>
                <a:latin typeface="Calibri" panose="020F0502020204030204" pitchFamily="34" charset="0"/>
                <a:ea typeface="Calibri"/>
                <a:cs typeface="Arial" panose="020B0604020202020204" pitchFamily="34" charset="0"/>
              </a:rPr>
              <a:t>Vertreter sprechen und Fragen stellen.</a:t>
            </a:r>
          </a:p>
        </p:txBody>
      </p:sp>
      <p:sp>
        <p:nvSpPr>
          <p:cNvPr id="8" name="Subtitle 2">
            <a:extLst>
              <a:ext uri="{FF2B5EF4-FFF2-40B4-BE49-F238E27FC236}">
                <a16:creationId xmlns:a16="http://schemas.microsoft.com/office/drawing/2014/main" id="{1D1DD19A-08FE-8418-2A34-0A752EA50D0E}"/>
              </a:ext>
            </a:extLst>
          </p:cNvPr>
          <p:cNvSpPr txBox="1">
            <a:spLocks/>
          </p:cNvSpPr>
          <p:nvPr/>
        </p:nvSpPr>
        <p:spPr>
          <a:xfrm>
            <a:off x="396000" y="1289544"/>
            <a:ext cx="2690100" cy="1632314"/>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de-DE" dirty="0"/>
              <a:t>Gemeinsam mit deinem </a:t>
            </a:r>
            <a:r>
              <a:rPr lang="de-DE" sz="1100" dirty="0">
                <a:effectLst/>
                <a:latin typeface="Calibri" panose="020F0502020204030204" pitchFamily="34" charset="0"/>
                <a:ea typeface="Calibri"/>
                <a:cs typeface="Arial" panose="020B0604020202020204" pitchFamily="34" charset="0"/>
              </a:rPr>
              <a:t>Vertreter </a:t>
            </a:r>
            <a:r>
              <a:rPr lang="de-DE" dirty="0"/>
              <a:t>kannst du einen Rechtsbeistand um Hilfe bitten. </a:t>
            </a:r>
          </a:p>
          <a:p>
            <a:pPr>
              <a:spcAft>
                <a:spcPts val="200"/>
              </a:spcAft>
            </a:pPr>
            <a:endParaRPr lang="en-US" dirty="0"/>
          </a:p>
          <a:p>
            <a:pPr>
              <a:spcAft>
                <a:spcPts val="200"/>
              </a:spcAft>
            </a:pPr>
            <a:r>
              <a:rPr lang="de-DE" dirty="0"/>
              <a:t>Die Mitarbeitenden informieren dich auch über gemeinnützige Vereine, die dir Informationen und Hilfe bieten können.</a:t>
            </a:r>
          </a:p>
        </p:txBody>
      </p:sp>
      <p:pic>
        <p:nvPicPr>
          <p:cNvPr id="6" name="Picture 5" descr="Ein unbegleitetes Mädchen im Gespräch mit dem Vormund oder Vertreter und einer Dolmetscherin.">
            <a:extLst>
              <a:ext uri="{FF2B5EF4-FFF2-40B4-BE49-F238E27FC236}">
                <a16:creationId xmlns:a16="http://schemas.microsoft.com/office/drawing/2014/main" id="{7D26074A-AEB3-7EB8-B938-811723C344E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375902" y="1343935"/>
            <a:ext cx="1508658" cy="1512000"/>
          </a:xfrm>
          <a:prstGeom prst="rect">
            <a:avLst/>
          </a:prstGeom>
        </p:spPr>
      </p:pic>
      <p:sp>
        <p:nvSpPr>
          <p:cNvPr id="13" name="Rectangle 12">
            <a:extLst>
              <a:ext uri="{FF2B5EF4-FFF2-40B4-BE49-F238E27FC236}">
                <a16:creationId xmlns:a16="http://schemas.microsoft.com/office/drawing/2014/main" id="{6D1A8B92-39D6-C5FD-C0E4-11427439F48B}"/>
              </a:ext>
              <a:ext uri="{C183D7F6-B498-43B3-948B-1728B52AA6E4}">
                <adec:decorative xmlns:adec="http://schemas.microsoft.com/office/drawing/2017/decorative" val="1"/>
              </a:ext>
            </a:extLst>
          </p:cNvPr>
          <p:cNvSpPr/>
          <p:nvPr/>
        </p:nvSpPr>
        <p:spPr>
          <a:xfrm>
            <a:off x="1183907" y="3751829"/>
            <a:ext cx="3928093" cy="762001"/>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14" name="Subtitle 1">
            <a:extLst>
              <a:ext uri="{FF2B5EF4-FFF2-40B4-BE49-F238E27FC236}">
                <a16:creationId xmlns:a16="http://schemas.microsoft.com/office/drawing/2014/main" id="{0E987A03-3449-1A45-E1E0-DF4EAADC2301}"/>
              </a:ext>
            </a:extLst>
          </p:cNvPr>
          <p:cNvSpPr txBox="1">
            <a:spLocks/>
          </p:cNvSpPr>
          <p:nvPr/>
        </p:nvSpPr>
        <p:spPr>
          <a:xfrm>
            <a:off x="1319932" y="3852435"/>
            <a:ext cx="3656041" cy="560787"/>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a:t>Du kannst dich jederzeit an das Flüchtlingskommissariat der Vereinten Nationen (UNHCR) wenden. Das UNHCR schützt Menschen, die aus ihrer Heimat flüchten mussten. </a:t>
            </a:r>
          </a:p>
        </p:txBody>
      </p:sp>
      <p:pic>
        <p:nvPicPr>
          <p:cNvPr id="7" name="Picture 6">
            <a:extLst>
              <a:ext uri="{FF2B5EF4-FFF2-40B4-BE49-F238E27FC236}">
                <a16:creationId xmlns:a16="http://schemas.microsoft.com/office/drawing/2014/main" id="{3EC6B7DB-7DF5-2FF9-A704-ACCD422FC00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7626" y="3118587"/>
            <a:ext cx="1102922" cy="1431308"/>
          </a:xfrm>
          <a:prstGeom prst="rect">
            <a:avLst/>
          </a:prstGeom>
        </p:spPr>
      </p:pic>
      <p:sp>
        <p:nvSpPr>
          <p:cNvPr id="11" name="Title 1">
            <a:extLst>
              <a:ext uri="{FF2B5EF4-FFF2-40B4-BE49-F238E27FC236}">
                <a16:creationId xmlns:a16="http://schemas.microsoft.com/office/drawing/2014/main" id="{1F8A1036-3E98-5EB6-BBC5-A50C3C5E0454}"/>
              </a:ext>
            </a:extLst>
          </p:cNvPr>
          <p:cNvSpPr txBox="1">
            <a:spLocks/>
          </p:cNvSpPr>
          <p:nvPr/>
        </p:nvSpPr>
        <p:spPr>
          <a:xfrm>
            <a:off x="395999" y="5225294"/>
            <a:ext cx="4283650" cy="266602"/>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r>
              <a:rPr lang="de-DE"/>
              <a:t>PLATZ FÜR EIGENE NOTIZEN</a:t>
            </a:r>
          </a:p>
        </p:txBody>
      </p:sp>
      <p:sp>
        <p:nvSpPr>
          <p:cNvPr id="3" name="Rectangle: Rounded Corners 2">
            <a:extLst>
              <a:ext uri="{FF2B5EF4-FFF2-40B4-BE49-F238E27FC236}">
                <a16:creationId xmlns:a16="http://schemas.microsoft.com/office/drawing/2014/main" id="{44D25677-7EF7-0949-1904-8F49C47B6CDA}"/>
              </a:ext>
              <a:ext uri="{C183D7F6-B498-43B3-948B-1728B52AA6E4}">
                <adec:decorative xmlns:adec="http://schemas.microsoft.com/office/drawing/2017/decorative" val="1"/>
              </a:ext>
            </a:extLst>
          </p:cNvPr>
          <p:cNvSpPr/>
          <p:nvPr/>
        </p:nvSpPr>
        <p:spPr>
          <a:xfrm>
            <a:off x="396000" y="5546357"/>
            <a:ext cx="4536000" cy="1550911"/>
          </a:xfrm>
          <a:prstGeom prst="roundRect">
            <a:avLst/>
          </a:prstGeom>
          <a:solidFill>
            <a:schemeClr val="bg1"/>
          </a:solidFill>
          <a:ln>
            <a:solidFill>
              <a:srgbClr val="2423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 name="Slide Number Placeholder 3">
            <a:extLst>
              <a:ext uri="{FF2B5EF4-FFF2-40B4-BE49-F238E27FC236}">
                <a16:creationId xmlns:a16="http://schemas.microsoft.com/office/drawing/2014/main" id="{B255AB24-58EF-2460-76AF-3AA4C142D6F4}"/>
              </a:ext>
            </a:extLst>
          </p:cNvPr>
          <p:cNvSpPr>
            <a:spLocks noGrp="1"/>
          </p:cNvSpPr>
          <p:nvPr>
            <p:ph type="sldNum" sz="quarter" idx="4"/>
          </p:nvPr>
        </p:nvSpPr>
        <p:spPr/>
        <p:txBody>
          <a:bodyPr/>
          <a:lstStyle/>
          <a:p>
            <a:fld id="{40D27072-F98D-D44B-838D-C2300481805D}" type="slidenum">
              <a:rPr lang="en-LU" smtClean="0">
                <a:solidFill>
                  <a:schemeClr val="tx1"/>
                </a:solidFill>
              </a:rPr>
              <a:pPr/>
              <a:t>10</a:t>
            </a:fld>
            <a:endParaRPr lang="en-LU">
              <a:solidFill>
                <a:schemeClr val="tx1"/>
              </a:solidFill>
            </a:endParaRPr>
          </a:p>
        </p:txBody>
      </p:sp>
    </p:spTree>
    <p:extLst>
      <p:ext uri="{BB962C8B-B14F-4D97-AF65-F5344CB8AC3E}">
        <p14:creationId xmlns:p14="http://schemas.microsoft.com/office/powerpoint/2010/main" val="2138335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3463E-52A7-818D-942E-3A4B0B0FE21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39BB52F-851D-C018-CAE9-39EF28E73389}"/>
              </a:ext>
            </a:extLst>
          </p:cNvPr>
          <p:cNvSpPr>
            <a:spLocks noGrp="1"/>
          </p:cNvSpPr>
          <p:nvPr>
            <p:ph type="title" idx="4294967295"/>
          </p:nvPr>
        </p:nvSpPr>
        <p:spPr>
          <a:xfrm>
            <a:off x="366713" y="-1460500"/>
            <a:ext cx="4594225" cy="1460500"/>
          </a:xfrm>
          <a:prstGeom prst="rect">
            <a:avLst/>
          </a:prstGeom>
        </p:spPr>
        <p:txBody>
          <a:bodyPr anchor="b"/>
          <a:lstStyle/>
          <a:p>
            <a:r>
              <a:rPr lang="de-DE" b="0"/>
              <a:t>ANSPRECHPARTNER</a:t>
            </a:r>
          </a:p>
        </p:txBody>
      </p:sp>
      <p:sp>
        <p:nvSpPr>
          <p:cNvPr id="18" name="Title 1">
            <a:extLst>
              <a:ext uri="{FF2B5EF4-FFF2-40B4-BE49-F238E27FC236}">
                <a16:creationId xmlns:a16="http://schemas.microsoft.com/office/drawing/2014/main" id="{4AFF542F-7D3A-D4FC-315E-EB16D5DBC6BF}"/>
              </a:ext>
            </a:extLst>
          </p:cNvPr>
          <p:cNvSpPr txBox="1">
            <a:spLocks/>
          </p:cNvSpPr>
          <p:nvPr/>
        </p:nvSpPr>
        <p:spPr>
          <a:xfrm>
            <a:off x="366713" y="151144"/>
            <a:ext cx="4536000" cy="266602"/>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1400" b="1" i="0" u="none" strike="noStrike" cap="none" normalizeH="0" baseline="0" noProof="0">
                <a:ln>
                  <a:noFill/>
                </a:ln>
                <a:effectLst/>
                <a:uLnTx/>
                <a:uFillTx/>
                <a:latin typeface="Calibri" panose="020F0502020204030204" pitchFamily="34" charset="0"/>
                <a:ea typeface="Calibri"/>
                <a:cs typeface="Calibri" panose="020F0502020204030204" pitchFamily="34" charset="0"/>
              </a:rPr>
              <a:t>ANSPRECHPARTNER </a:t>
            </a:r>
          </a:p>
        </p:txBody>
      </p:sp>
      <p:sp>
        <p:nvSpPr>
          <p:cNvPr id="20" name="Subtitle 1">
            <a:extLst>
              <a:ext uri="{FF2B5EF4-FFF2-40B4-BE49-F238E27FC236}">
                <a16:creationId xmlns:a16="http://schemas.microsoft.com/office/drawing/2014/main" id="{5396156D-D558-9ED6-0F12-CC8621551B86}"/>
              </a:ext>
            </a:extLst>
          </p:cNvPr>
          <p:cNvSpPr txBox="1">
            <a:spLocks/>
          </p:cNvSpPr>
          <p:nvPr/>
        </p:nvSpPr>
        <p:spPr>
          <a:xfrm>
            <a:off x="366713" y="522844"/>
            <a:ext cx="4536000" cy="6357974"/>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200"/>
              </a:spcAft>
              <a:buClrTx/>
              <a:buSzTx/>
              <a:buFont typeface="Arial" panose="020B0604020202020204" pitchFamily="34" charset="0"/>
              <a:buNone/>
              <a:tabLst/>
              <a:defRPr/>
            </a:pPr>
            <a:r>
              <a:rPr kumimoji="0" lang="de-DE" sz="1000" b="0" i="0" u="none" strike="noStrike" cap="none" normalizeH="0" baseline="0" noProof="0" dirty="0">
                <a:ln>
                  <a:noFill/>
                </a:ln>
                <a:solidFill>
                  <a:srgbClr val="000000"/>
                </a:solidFill>
                <a:effectLst/>
                <a:uLnTx/>
                <a:uFillTx/>
              </a:rPr>
              <a:t>Wenn du Fragen hast oder während deines Aufenthalts Unterstützung brauchst, kannst du mit den Mitarbeitenden folgender Einrichtungen sprechen: </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de-DE" sz="1000" b="1" dirty="0">
                <a:solidFill>
                  <a:srgbClr val="000000"/>
                </a:solidFill>
              </a:rPr>
              <a:t>zuständige Behörde</a:t>
            </a:r>
          </a:p>
          <a:p>
            <a:pPr>
              <a:spcBef>
                <a:spcPts val="200"/>
              </a:spcBef>
            </a:pPr>
            <a:r>
              <a:rPr lang="de-DE" sz="1000" dirty="0"/>
              <a:t>Wenden Sie sich an die für Sie zuständige Aufnahmeeinrichtung.</a:t>
            </a:r>
          </a:p>
          <a:p>
            <a:pPr>
              <a:spcBef>
                <a:spcPts val="200"/>
              </a:spcBef>
            </a:pPr>
            <a:r>
              <a:rPr lang="de-DE" sz="1000" dirty="0"/>
              <a:t>Bei ausländerrechtlichen Angelegenheiten wenden Sie sich an die für Sie zuständige Ausländerbehörde.</a:t>
            </a:r>
          </a:p>
          <a:p>
            <a:pPr>
              <a:spcBef>
                <a:spcPts val="200"/>
              </a:spcBef>
            </a:pPr>
            <a:r>
              <a:rPr lang="de-DE" sz="1000" dirty="0"/>
              <a:t>Bei sozial- und leistungsrechtlichen Angelegenheiten, wenden Sie sich an die für Sie zuständige Leistungsbehörde.</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de-DE" sz="1000" b="1" dirty="0">
                <a:solidFill>
                  <a:prstClr val="black"/>
                </a:solidFill>
              </a:rPr>
              <a:t>Kinderschutz</a:t>
            </a:r>
          </a:p>
          <a:p>
            <a:pPr>
              <a:spcBef>
                <a:spcPts val="1000"/>
              </a:spcBef>
              <a:defRPr/>
            </a:pPr>
            <a:r>
              <a:rPr lang="de-DE" sz="1000" dirty="0"/>
              <a:t>Wenden Sie sich </a:t>
            </a:r>
            <a:r>
              <a:rPr lang="de-DE" sz="1000"/>
              <a:t>an das </a:t>
            </a:r>
            <a:r>
              <a:rPr lang="de-DE" sz="1000" dirty="0"/>
              <a:t>für Sie </a:t>
            </a:r>
            <a:r>
              <a:rPr lang="de-DE" sz="1000"/>
              <a:t>zuständige Jugendamt.</a:t>
            </a:r>
            <a:endParaRPr lang="de-DE" sz="1000" dirty="0"/>
          </a:p>
          <a:p>
            <a:pPr marL="0" marR="0" lvl="0" indent="0" algn="l" defTabSz="457200" rtl="0" eaLnBrk="1" fontAlgn="auto" latinLnBrk="0" hangingPunct="1">
              <a:lnSpc>
                <a:spcPct val="100000"/>
              </a:lnSpc>
              <a:spcBef>
                <a:spcPts val="1000"/>
              </a:spcBef>
              <a:spcAft>
                <a:spcPts val="0"/>
              </a:spcAft>
              <a:buClrTx/>
              <a:buSzTx/>
              <a:buFontTx/>
              <a:buNone/>
              <a:tabLst/>
              <a:defRPr/>
            </a:pPr>
            <a:r>
              <a:rPr lang="de-DE" sz="1000" b="1" dirty="0">
                <a:solidFill>
                  <a:prstClr val="black"/>
                </a:solidFill>
              </a:rPr>
              <a:t>Rechtsauskünfte, Rechtsberatung und -vertretung</a:t>
            </a:r>
          </a:p>
          <a:p>
            <a:pPr>
              <a:lnSpc>
                <a:spcPct val="100000"/>
              </a:lnSpc>
              <a:spcBef>
                <a:spcPts val="1000"/>
              </a:spcBef>
            </a:pPr>
            <a:r>
              <a:rPr lang="de-DE" sz="1000" dirty="0"/>
              <a:t>Adressen von Rechtsbeiständen und spezialisierten Beratungsstellen finden Sie unter anderem auf: https://adressen.asyl.net/</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de-DE" sz="1000" b="1" i="0" u="none" strike="noStrike" cap="none" normalizeH="0" baseline="0" noProof="0" dirty="0">
                <a:ln>
                  <a:noFill/>
                </a:ln>
                <a:solidFill>
                  <a:prstClr val="black"/>
                </a:solidFill>
                <a:effectLst/>
                <a:uLnTx/>
                <a:uFillTx/>
              </a:rPr>
              <a:t>Das UNHCR (Flüchtlingskommissariat der Vereinten Nationen) </a:t>
            </a:r>
            <a:r>
              <a:rPr kumimoji="0" lang="de-DE" sz="1000" b="0" i="0" u="none" strike="noStrike" cap="none" normalizeH="0" baseline="0" noProof="0" dirty="0">
                <a:ln>
                  <a:noFill/>
                </a:ln>
                <a:solidFill>
                  <a:prstClr val="black"/>
                </a:solidFill>
                <a:effectLst/>
                <a:uLnTx/>
                <a:uFillTx/>
              </a:rPr>
              <a:t>schützt die Interessen und Rechte von Asylsuchenden und Flüchtlingen.</a:t>
            </a:r>
          </a:p>
          <a:p>
            <a:pPr>
              <a:lnSpc>
                <a:spcPct val="100000"/>
              </a:lnSpc>
              <a:spcBef>
                <a:spcPts val="1000"/>
              </a:spcBef>
            </a:pPr>
            <a:endParaRPr lang="de-DE" sz="1000" dirty="0"/>
          </a:p>
          <a:p>
            <a:pPr marL="54000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900" b="0"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endParaRPr>
          </a:p>
          <a:p>
            <a:pPr marL="79200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LU" sz="1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2" name="Subtitle 1">
            <a:extLst>
              <a:ext uri="{FF2B5EF4-FFF2-40B4-BE49-F238E27FC236}">
                <a16:creationId xmlns:a16="http://schemas.microsoft.com/office/drawing/2014/main" id="{2C63CBB2-B56C-A35E-38ED-4D1EB0C9E22A}"/>
              </a:ext>
            </a:extLst>
          </p:cNvPr>
          <p:cNvSpPr txBox="1">
            <a:spLocks/>
          </p:cNvSpPr>
          <p:nvPr/>
        </p:nvSpPr>
        <p:spPr>
          <a:xfrm>
            <a:off x="3456833" y="5362003"/>
            <a:ext cx="4536000" cy="345904"/>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200"/>
              </a:spcAft>
              <a:buClrTx/>
              <a:buSzTx/>
              <a:buFont typeface="Arial" panose="020B0604020202020204" pitchFamily="34" charset="0"/>
              <a:buNone/>
              <a:tabLst/>
              <a:defRPr/>
            </a:pPr>
            <a:endParaRPr kumimoji="0" lang="de-DE" sz="1000" b="0" i="0" u="none" strike="noStrike" cap="none"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endParaRPr>
          </a:p>
        </p:txBody>
      </p:sp>
      <p:pic>
        <p:nvPicPr>
          <p:cNvPr id="34" name="Picture 33">
            <a:extLst>
              <a:ext uri="{FF2B5EF4-FFF2-40B4-BE49-F238E27FC236}">
                <a16:creationId xmlns:a16="http://schemas.microsoft.com/office/drawing/2014/main" id="{83BE0B1A-0230-5FB5-DD18-41EDD32F5BC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5072" y="6264907"/>
            <a:ext cx="345904" cy="345904"/>
          </a:xfrm>
          <a:prstGeom prst="rect">
            <a:avLst/>
          </a:prstGeom>
        </p:spPr>
      </p:pic>
      <p:graphicFrame>
        <p:nvGraphicFramePr>
          <p:cNvPr id="31" name="Table 30">
            <a:extLst>
              <a:ext uri="{FF2B5EF4-FFF2-40B4-BE49-F238E27FC236}">
                <a16:creationId xmlns:a16="http://schemas.microsoft.com/office/drawing/2014/main" id="{74F250EB-D6BD-250F-3BA7-1A9E97A16B96}"/>
              </a:ext>
            </a:extLst>
          </p:cNvPr>
          <p:cNvGraphicFramePr>
            <a:graphicFrameLocks noGrp="1"/>
          </p:cNvGraphicFramePr>
          <p:nvPr>
            <p:extLst>
              <p:ext uri="{D42A27DB-BD31-4B8C-83A1-F6EECF244321}">
                <p14:modId xmlns:p14="http://schemas.microsoft.com/office/powerpoint/2010/main" val="2187684168"/>
              </p:ext>
            </p:extLst>
          </p:nvPr>
        </p:nvGraphicFramePr>
        <p:xfrm>
          <a:off x="366713" y="6281399"/>
          <a:ext cx="3355010" cy="243840"/>
        </p:xfrm>
        <a:graphic>
          <a:graphicData uri="http://schemas.openxmlformats.org/drawingml/2006/table">
            <a:tbl>
              <a:tblPr firstRow="1" bandRow="1">
                <a:tableStyleId>{5C22544A-7EE6-4342-B048-85BDC9FD1C3A}</a:tableStyleId>
              </a:tblPr>
              <a:tblGrid>
                <a:gridCol w="3355010">
                  <a:extLst>
                    <a:ext uri="{9D8B030D-6E8A-4147-A177-3AD203B41FA5}">
                      <a16:colId xmlns:a16="http://schemas.microsoft.com/office/drawing/2014/main" val="3020205983"/>
                    </a:ext>
                  </a:extLst>
                </a:gridCol>
              </a:tblGrid>
              <a:tr h="210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i="0" dirty="0">
                          <a:solidFill>
                            <a:schemeClr val="tx1"/>
                          </a:solidFill>
                          <a:effectLst/>
                          <a:latin typeface="Calibri" panose="020F0502020204030204" pitchFamily="34" charset="0"/>
                          <a:cs typeface="Calibri" panose="020F0502020204030204" pitchFamily="34" charset="0"/>
                        </a:rPr>
                        <a:t>medizinischer Notfall: 112</a:t>
                      </a:r>
                      <a:endParaRPr lang="de-DE" sz="1000" b="0" i="0" dirty="0">
                        <a:solidFill>
                          <a:schemeClr val="tx1"/>
                        </a:solidFill>
                        <a:effectLst/>
                        <a:highlight>
                          <a:srgbClr val="FFFF00"/>
                        </a:highlight>
                        <a:latin typeface="Calibri" panose="020F0502020204030204" pitchFamily="34" charset="0"/>
                        <a:cs typeface="Calibri" panose="020F0502020204030204" pitchFamily="34" charset="0"/>
                      </a:endParaRPr>
                    </a:p>
                  </a:txBody>
                  <a:tcPr marL="540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0465840"/>
                  </a:ext>
                </a:extLst>
              </a:tr>
            </a:tbl>
          </a:graphicData>
        </a:graphic>
      </p:graphicFrame>
      <p:pic>
        <p:nvPicPr>
          <p:cNvPr id="35" name="Picture 34">
            <a:extLst>
              <a:ext uri="{FF2B5EF4-FFF2-40B4-BE49-F238E27FC236}">
                <a16:creationId xmlns:a16="http://schemas.microsoft.com/office/drawing/2014/main" id="{0B13D840-32D2-0D62-A4F7-09A4CB97B30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5340" y="6697195"/>
            <a:ext cx="345904" cy="345904"/>
          </a:xfrm>
          <a:prstGeom prst="rect">
            <a:avLst/>
          </a:prstGeom>
        </p:spPr>
      </p:pic>
      <p:graphicFrame>
        <p:nvGraphicFramePr>
          <p:cNvPr id="33" name="Table 32">
            <a:extLst>
              <a:ext uri="{FF2B5EF4-FFF2-40B4-BE49-F238E27FC236}">
                <a16:creationId xmlns:a16="http://schemas.microsoft.com/office/drawing/2014/main" id="{5F1314CE-26F0-C87E-9711-AE0AF799997A}"/>
              </a:ext>
            </a:extLst>
          </p:cNvPr>
          <p:cNvGraphicFramePr>
            <a:graphicFrameLocks noGrp="1"/>
          </p:cNvGraphicFramePr>
          <p:nvPr>
            <p:extLst>
              <p:ext uri="{D42A27DB-BD31-4B8C-83A1-F6EECF244321}">
                <p14:modId xmlns:p14="http://schemas.microsoft.com/office/powerpoint/2010/main" val="2043097552"/>
              </p:ext>
            </p:extLst>
          </p:nvPr>
        </p:nvGraphicFramePr>
        <p:xfrm>
          <a:off x="395340" y="6760510"/>
          <a:ext cx="3355009" cy="273600"/>
        </p:xfrm>
        <a:graphic>
          <a:graphicData uri="http://schemas.openxmlformats.org/drawingml/2006/table">
            <a:tbl>
              <a:tblPr firstRow="1" bandRow="1">
                <a:tableStyleId>{5C22544A-7EE6-4342-B048-85BDC9FD1C3A}</a:tableStyleId>
              </a:tblPr>
              <a:tblGrid>
                <a:gridCol w="3355009">
                  <a:extLst>
                    <a:ext uri="{9D8B030D-6E8A-4147-A177-3AD203B41FA5}">
                      <a16:colId xmlns:a16="http://schemas.microsoft.com/office/drawing/2014/main" val="3020205983"/>
                    </a:ext>
                  </a:extLst>
                </a:gridCol>
              </a:tblGrid>
              <a:tr h="273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i="0" dirty="0">
                          <a:solidFill>
                            <a:schemeClr val="tx1"/>
                          </a:solidFill>
                          <a:effectLst/>
                          <a:latin typeface="Calibri" panose="020F0502020204030204" pitchFamily="34" charset="0"/>
                          <a:cs typeface="Calibri" panose="020F0502020204030204" pitchFamily="34" charset="0"/>
                        </a:rPr>
                        <a:t>Polizei: 110</a:t>
                      </a:r>
                    </a:p>
                  </a:txBody>
                  <a:tcPr marL="540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0465840"/>
                  </a:ext>
                </a:extLst>
              </a:tr>
            </a:tbl>
          </a:graphicData>
        </a:graphic>
      </p:graphicFrame>
      <p:sp>
        <p:nvSpPr>
          <p:cNvPr id="2" name="Slide Number Placeholder 1">
            <a:extLst>
              <a:ext uri="{FF2B5EF4-FFF2-40B4-BE49-F238E27FC236}">
                <a16:creationId xmlns:a16="http://schemas.microsoft.com/office/drawing/2014/main" id="{B9D61D5A-67B3-CCE1-7ACD-31531266AE74}"/>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0D27072-F98D-D44B-838D-C2300481805D}" type="slidenum">
              <a:rPr kumimoji="0" lang="en-LU" sz="800" b="0" i="0" u="none" strike="noStrike" kern="1200" cap="none" spc="0" normalizeH="0" baseline="0" noProof="0" smtClean="0">
                <a:ln>
                  <a:noFill/>
                </a:ln>
                <a:solidFill>
                  <a:schemeClr val="tx1"/>
                </a:solidFill>
                <a:effectLst/>
                <a:uLnTx/>
                <a:uFillTx/>
                <a:latin typeface="Calibri" panose="020F0502020204030204" pitchFamily="34" charset="0"/>
                <a:ea typeface="+mn-ea"/>
                <a:cs typeface="Calibri" panose="020F050202020403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LU" sz="8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14" name="Textfeld 13">
            <a:extLst>
              <a:ext uri="{FF2B5EF4-FFF2-40B4-BE49-F238E27FC236}">
                <a16:creationId xmlns:a16="http://schemas.microsoft.com/office/drawing/2014/main" id="{6A72ECE3-D875-4E7D-A02A-A374111CBE46}"/>
              </a:ext>
            </a:extLst>
          </p:cNvPr>
          <p:cNvSpPr txBox="1"/>
          <p:nvPr/>
        </p:nvSpPr>
        <p:spPr>
          <a:xfrm>
            <a:off x="335823" y="4057122"/>
            <a:ext cx="1683468" cy="1015663"/>
          </a:xfrm>
          <a:prstGeom prst="rect">
            <a:avLst/>
          </a:prstGeom>
          <a:noFill/>
        </p:spPr>
        <p:txBody>
          <a:bodyPr wrap="square">
            <a:spAutoFit/>
          </a:bodyPr>
          <a:lstStyle/>
          <a:p>
            <a:pPr algn="l"/>
            <a:r>
              <a:rPr lang="de-DE" sz="1000" b="1" i="0" dirty="0">
                <a:solidFill>
                  <a:srgbClr val="000000"/>
                </a:solidFill>
                <a:effectLst/>
                <a:latin typeface="+mj-lt"/>
              </a:rPr>
              <a:t>UNHCR Deutschland</a:t>
            </a:r>
            <a:br>
              <a:rPr lang="de-DE" sz="1000" b="0" i="0" dirty="0">
                <a:solidFill>
                  <a:srgbClr val="000000"/>
                </a:solidFill>
                <a:effectLst/>
                <a:latin typeface="+mj-lt"/>
              </a:rPr>
            </a:br>
            <a:r>
              <a:rPr lang="de-DE" sz="1000" b="0" i="0" dirty="0">
                <a:solidFill>
                  <a:srgbClr val="000000"/>
                </a:solidFill>
                <a:effectLst/>
                <a:latin typeface="+mj-lt"/>
              </a:rPr>
              <a:t>Zimmerstr. 79/80</a:t>
            </a:r>
            <a:br>
              <a:rPr lang="de-DE" sz="1000" b="0" i="0" dirty="0">
                <a:solidFill>
                  <a:srgbClr val="000000"/>
                </a:solidFill>
                <a:effectLst/>
                <a:latin typeface="+mj-lt"/>
              </a:rPr>
            </a:br>
            <a:r>
              <a:rPr lang="de-DE" sz="1000" b="0" i="0" dirty="0">
                <a:solidFill>
                  <a:srgbClr val="000000"/>
                </a:solidFill>
                <a:effectLst/>
                <a:latin typeface="+mj-lt"/>
              </a:rPr>
              <a:t>10117 Berlin</a:t>
            </a:r>
          </a:p>
          <a:p>
            <a:pPr algn="l"/>
            <a:r>
              <a:rPr lang="de-DE" sz="1000" b="0" i="0" dirty="0">
                <a:effectLst/>
                <a:latin typeface="+mj-lt"/>
              </a:rPr>
              <a:t>Tel.: +49 30 202 202 0</a:t>
            </a:r>
            <a:br>
              <a:rPr lang="de-DE" sz="1000" b="0" i="0" dirty="0">
                <a:effectLst/>
                <a:latin typeface="+mj-lt"/>
              </a:rPr>
            </a:br>
            <a:r>
              <a:rPr lang="de-DE" sz="1000" b="0" i="0" dirty="0">
                <a:effectLst/>
                <a:latin typeface="+mj-lt"/>
              </a:rPr>
              <a:t>Fax: +49 30 202 202 20</a:t>
            </a:r>
            <a:br>
              <a:rPr lang="de-DE" sz="1000" b="0" i="0" dirty="0">
                <a:effectLst/>
                <a:latin typeface="+mj-lt"/>
              </a:rPr>
            </a:br>
            <a:r>
              <a:rPr lang="de-DE" sz="1000" b="0" i="0" dirty="0">
                <a:effectLst/>
                <a:latin typeface="+mj-lt"/>
              </a:rPr>
              <a:t>E-Mail: </a:t>
            </a:r>
            <a:r>
              <a:rPr lang="de-DE" sz="1000" b="0" i="0" u="none" strike="noStrike" dirty="0">
                <a:effectLst/>
                <a:latin typeface="+mj-lt"/>
              </a:rPr>
              <a:t>gfrbe@unhcr.org</a:t>
            </a:r>
            <a:endParaRPr lang="de-DE" sz="1000" b="0" i="0" dirty="0">
              <a:effectLst/>
              <a:latin typeface="+mj-lt"/>
            </a:endParaRPr>
          </a:p>
        </p:txBody>
      </p:sp>
      <p:sp>
        <p:nvSpPr>
          <p:cNvPr id="16" name="Textfeld 15">
            <a:extLst>
              <a:ext uri="{FF2B5EF4-FFF2-40B4-BE49-F238E27FC236}">
                <a16:creationId xmlns:a16="http://schemas.microsoft.com/office/drawing/2014/main" id="{A6840302-9504-4C0E-8AAE-84E92CA6D3A5}"/>
              </a:ext>
            </a:extLst>
          </p:cNvPr>
          <p:cNvSpPr txBox="1"/>
          <p:nvPr/>
        </p:nvSpPr>
        <p:spPr>
          <a:xfrm>
            <a:off x="335823" y="5596295"/>
            <a:ext cx="4871444" cy="400110"/>
          </a:xfrm>
          <a:prstGeom prst="rect">
            <a:avLst/>
          </a:prstGeom>
          <a:noFill/>
        </p:spPr>
        <p:txBody>
          <a:bodyPr wrap="square">
            <a:spAutoFit/>
          </a:bodyPr>
          <a:lstStyle/>
          <a:p>
            <a:pPr>
              <a:lnSpc>
                <a:spcPct val="100000"/>
              </a:lnSpc>
              <a:spcBef>
                <a:spcPts val="1000"/>
              </a:spcBef>
            </a:pPr>
            <a:r>
              <a:rPr lang="de-DE" sz="1000" dirty="0"/>
              <a:t>Wenn Sie einen medizinischen Notfall haben oder sich in Gefahr befinden, können Sie diese Notrufnummern kostenlos anrufen:</a:t>
            </a:r>
          </a:p>
        </p:txBody>
      </p:sp>
    </p:spTree>
    <p:extLst>
      <p:ext uri="{BB962C8B-B14F-4D97-AF65-F5344CB8AC3E}">
        <p14:creationId xmlns:p14="http://schemas.microsoft.com/office/powerpoint/2010/main" val="2109018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E0923-B49F-1090-99DE-2711ADAA36C1}"/>
              </a:ext>
            </a:extLst>
          </p:cNvPr>
          <p:cNvSpPr>
            <a:spLocks noGrp="1"/>
          </p:cNvSpPr>
          <p:nvPr>
            <p:ph type="title" idx="4294967295"/>
          </p:nvPr>
        </p:nvSpPr>
        <p:spPr>
          <a:xfrm>
            <a:off x="366713" y="-347996"/>
            <a:ext cx="4594225" cy="347995"/>
          </a:xfrm>
          <a:prstGeom prst="rect">
            <a:avLst/>
          </a:prstGeom>
        </p:spPr>
        <p:txBody>
          <a:bodyPr anchor="t"/>
          <a:lstStyle/>
          <a:p>
            <a:r>
              <a:rPr lang="de-DE" b="0"/>
              <a:t>HINTERE UMSCHLAGSEITE</a:t>
            </a:r>
          </a:p>
        </p:txBody>
      </p:sp>
      <p:sp>
        <p:nvSpPr>
          <p:cNvPr id="3" name="Rectangle 2">
            <a:extLst>
              <a:ext uri="{FF2B5EF4-FFF2-40B4-BE49-F238E27FC236}">
                <a16:creationId xmlns:a16="http://schemas.microsoft.com/office/drawing/2014/main" id="{121959C1-1061-6FF1-4529-F0AB4DDC5621}"/>
              </a:ext>
              <a:ext uri="{C183D7F6-B498-43B3-948B-1728B52AA6E4}">
                <adec:decorative xmlns:adec="http://schemas.microsoft.com/office/drawing/2017/decorative" val="1"/>
              </a:ext>
            </a:extLst>
          </p:cNvPr>
          <p:cNvSpPr/>
          <p:nvPr/>
        </p:nvSpPr>
        <p:spPr>
          <a:xfrm>
            <a:off x="0" y="0"/>
            <a:ext cx="5327650" cy="7559676"/>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Logo der Asylagentur der Europäischen Union">
            <a:extLst>
              <a:ext uri="{FF2B5EF4-FFF2-40B4-BE49-F238E27FC236}">
                <a16:creationId xmlns:a16="http://schemas.microsoft.com/office/drawing/2014/main" id="{FAFFF86D-2231-19EB-8DD1-3CC997848EF5}"/>
              </a:ext>
            </a:extLst>
          </p:cNvPr>
          <p:cNvPicPr>
            <a:picLocks noChangeAspect="1"/>
          </p:cNvPicPr>
          <p:nvPr/>
        </p:nvPicPr>
        <p:blipFill>
          <a:blip r:embed="rId2">
            <a:extLst>
              <a:ext uri="{96DAC541-7B7A-43D3-8B79-37D633B846F1}">
                <asvg:svgBlip xmlns:asvg="http://schemas.microsoft.com/office/drawing/2016/SVG/main" r:embed="rId3"/>
              </a:ext>
            </a:extLst>
          </a:blip>
          <a:srcRect l="13876" t="24684" r="18422" b="28311"/>
          <a:stretch>
            <a:fillRect/>
          </a:stretch>
        </p:blipFill>
        <p:spPr>
          <a:xfrm>
            <a:off x="395999" y="4138576"/>
            <a:ext cx="963852" cy="472998"/>
          </a:xfrm>
          <a:prstGeom prst="rect">
            <a:avLst/>
          </a:prstGeom>
        </p:spPr>
      </p:pic>
      <p:sp>
        <p:nvSpPr>
          <p:cNvPr id="13" name="Subtitle 1">
            <a:extLst>
              <a:ext uri="{FF2B5EF4-FFF2-40B4-BE49-F238E27FC236}">
                <a16:creationId xmlns:a16="http://schemas.microsoft.com/office/drawing/2014/main" id="{3B4F32DF-3279-A384-3527-1FAAD60CB140}"/>
              </a:ext>
            </a:extLst>
          </p:cNvPr>
          <p:cNvSpPr txBox="1">
            <a:spLocks/>
          </p:cNvSpPr>
          <p:nvPr/>
        </p:nvSpPr>
        <p:spPr>
          <a:xfrm>
            <a:off x="395999" y="4700596"/>
            <a:ext cx="4627550" cy="1695349"/>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900"/>
              <a:t>Diese Broschüre dient nur Informationszwecken. Sie begründet keine Rechte oder Pflichten. Die Asylagentur der Europäischen Union (EUAA) hat den Hauptteil dieses Materials zur Verfügung gestellt. Die EUAA gestattet die Vervielfältigung und Änderung dieser Broschüre ausschließlich den EU-Mitgliedstaaten. Die EUAA übernimmt keine Verantwortung oder Haftung für die Richtigkeit, den Inhalt, die Vollständigkeit, die Rechtmäßigkeit oder die Zuverlässigkeit der Informationen, die von den Mitgliedstaaten oder anderen zuständigen Dritten in dieser Broschüre bereitgestellt werden. Weder die EUAA noch Personen, die im Namen der EUAA handeln, sind für die Verwendung der in dieser Broschüre enthaltenen Informationen verantwortlich. </a:t>
            </a:r>
          </a:p>
          <a:p>
            <a:endParaRPr lang="en-US" sz="900" dirty="0"/>
          </a:p>
          <a:p>
            <a:r>
              <a:rPr lang="de-DE" sz="900"/>
              <a:t>© Asylagentur der Europäischen Union, 2025</a:t>
            </a:r>
          </a:p>
        </p:txBody>
      </p:sp>
    </p:spTree>
    <p:extLst>
      <p:ext uri="{BB962C8B-B14F-4D97-AF65-F5344CB8AC3E}">
        <p14:creationId xmlns:p14="http://schemas.microsoft.com/office/powerpoint/2010/main" val="648719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A33FB-3530-30F7-7C4C-4ACA8712D0ED}"/>
              </a:ext>
            </a:extLst>
          </p:cNvPr>
          <p:cNvSpPr>
            <a:spLocks noGrp="1"/>
          </p:cNvSpPr>
          <p:nvPr>
            <p:ph type="title" idx="4294967295"/>
          </p:nvPr>
        </p:nvSpPr>
        <p:spPr>
          <a:xfrm>
            <a:off x="366713" y="-297820"/>
            <a:ext cx="4594225" cy="297820"/>
          </a:xfrm>
          <a:prstGeom prst="rect">
            <a:avLst/>
          </a:prstGeom>
        </p:spPr>
        <p:txBody>
          <a:bodyPr anchor="t"/>
          <a:lstStyle/>
          <a:p>
            <a:r>
              <a:rPr lang="de-DE" b="0"/>
              <a:t>HILFE UND UNTERSTÜTZUNG BEI DER AUFNAHME</a:t>
            </a:r>
          </a:p>
        </p:txBody>
      </p:sp>
      <p:sp>
        <p:nvSpPr>
          <p:cNvPr id="4" name="Rectangle 3">
            <a:extLst>
              <a:ext uri="{FF2B5EF4-FFF2-40B4-BE49-F238E27FC236}">
                <a16:creationId xmlns:a16="http://schemas.microsoft.com/office/drawing/2014/main" id="{F0E9F32A-5CD3-1E3C-53A8-32EC2E7C4D83}"/>
              </a:ext>
              <a:ext uri="{C183D7F6-B498-43B3-948B-1728B52AA6E4}">
                <adec:decorative xmlns:adec="http://schemas.microsoft.com/office/drawing/2017/decorative" val="1"/>
              </a:ext>
            </a:extLst>
          </p:cNvPr>
          <p:cNvSpPr>
            <a:spLocks/>
          </p:cNvSpPr>
          <p:nvPr/>
        </p:nvSpPr>
        <p:spPr>
          <a:xfrm>
            <a:off x="216000" y="266400"/>
            <a:ext cx="4896000" cy="586814"/>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5" name="Subtitle 1">
            <a:extLst>
              <a:ext uri="{FF2B5EF4-FFF2-40B4-BE49-F238E27FC236}">
                <a16:creationId xmlns:a16="http://schemas.microsoft.com/office/drawing/2014/main" id="{DC73299A-4C4A-8166-6DB6-09FED37560AD}"/>
              </a:ext>
            </a:extLst>
          </p:cNvPr>
          <p:cNvSpPr>
            <a:spLocks noGrp="1"/>
          </p:cNvSpPr>
          <p:nvPr>
            <p:ph type="subTitle" idx="1"/>
          </p:nvPr>
        </p:nvSpPr>
        <p:spPr>
          <a:xfrm>
            <a:off x="396000" y="360000"/>
            <a:ext cx="4536000" cy="356973"/>
          </a:xfrm>
        </p:spPr>
        <p:txBody>
          <a:bodyPr/>
          <a:lstStyle/>
          <a:p>
            <a:r>
              <a:rPr lang="de-DE" sz="1000" dirty="0"/>
              <a:t>In Europa gilt jede Person unter 18 Jahren als Kind und hat Anspruch auf </a:t>
            </a:r>
            <a:r>
              <a:rPr lang="de-DE" sz="1000" b="1" dirty="0"/>
              <a:t>besondere Unterstützung</a:t>
            </a:r>
            <a:r>
              <a:rPr lang="de-DE" sz="1000" dirty="0"/>
              <a:t>. </a:t>
            </a:r>
          </a:p>
        </p:txBody>
      </p:sp>
      <p:pic>
        <p:nvPicPr>
          <p:cNvPr id="13" name="Picture 12">
            <a:extLst>
              <a:ext uri="{FF2B5EF4-FFF2-40B4-BE49-F238E27FC236}">
                <a16:creationId xmlns:a16="http://schemas.microsoft.com/office/drawing/2014/main" id="{6B194DAB-744E-1737-035B-507210C2BFD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3841" y="1029910"/>
            <a:ext cx="159979" cy="216746"/>
          </a:xfrm>
          <a:prstGeom prst="rect">
            <a:avLst/>
          </a:prstGeom>
        </p:spPr>
      </p:pic>
      <p:sp>
        <p:nvSpPr>
          <p:cNvPr id="8" name="Title 11">
            <a:extLst>
              <a:ext uri="{FF2B5EF4-FFF2-40B4-BE49-F238E27FC236}">
                <a16:creationId xmlns:a16="http://schemas.microsoft.com/office/drawing/2014/main" id="{E3255D39-F7DD-F1A9-7FE7-55DED50935AE}"/>
              </a:ext>
            </a:extLst>
          </p:cNvPr>
          <p:cNvSpPr txBox="1">
            <a:spLocks/>
          </p:cNvSpPr>
          <p:nvPr/>
        </p:nvSpPr>
        <p:spPr>
          <a:xfrm>
            <a:off x="648000" y="1018080"/>
            <a:ext cx="4284000" cy="266602"/>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r>
              <a:rPr lang="de-DE"/>
              <a:t>WER HILFT DIR?</a:t>
            </a:r>
          </a:p>
        </p:txBody>
      </p:sp>
      <p:sp>
        <p:nvSpPr>
          <p:cNvPr id="6" name="Subtitle 2">
            <a:extLst>
              <a:ext uri="{FF2B5EF4-FFF2-40B4-BE49-F238E27FC236}">
                <a16:creationId xmlns:a16="http://schemas.microsoft.com/office/drawing/2014/main" id="{4A8CA145-A928-267D-25AA-9158120B8911}"/>
              </a:ext>
            </a:extLst>
          </p:cNvPr>
          <p:cNvSpPr txBox="1">
            <a:spLocks/>
          </p:cNvSpPr>
          <p:nvPr/>
        </p:nvSpPr>
        <p:spPr>
          <a:xfrm>
            <a:off x="2155887" y="1417434"/>
            <a:ext cx="2794346" cy="1795980"/>
          </a:xfrm>
          <a:prstGeom prst="rect">
            <a:avLst/>
          </a:prstGeom>
        </p:spPr>
        <p:txBody>
          <a:bodyPr lIns="36000" tIns="36000" rIns="36000" bIns="3600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spcAft>
                <a:spcPts val="400"/>
              </a:spcAft>
            </a:pPr>
            <a:r>
              <a:rPr lang="de-DE" dirty="0">
                <a:effectLst/>
                <a:latin typeface="Calibri" panose="020F0502020204030204" pitchFamily="34" charset="0"/>
                <a:ea typeface="Calibri"/>
                <a:cs typeface="Arial" panose="020B0604020202020204" pitchFamily="34" charset="0"/>
              </a:rPr>
              <a:t>Weil du ohne deine Eltern hier bist, wird dich ein anderer Erwachsener, der als Vertreter</a:t>
            </a:r>
            <a:r>
              <a:rPr lang="de-DE" b="1" dirty="0">
                <a:effectLst/>
                <a:latin typeface="Calibri" panose="020F0502020204030204" pitchFamily="34" charset="0"/>
                <a:ea typeface="Calibri"/>
                <a:cs typeface="Arial" panose="020B0604020202020204" pitchFamily="34" charset="0"/>
              </a:rPr>
              <a:t> </a:t>
            </a:r>
            <a:r>
              <a:rPr lang="de-DE" dirty="0">
                <a:effectLst/>
                <a:latin typeface="Calibri" panose="020F0502020204030204" pitchFamily="34" charset="0"/>
                <a:ea typeface="Calibri"/>
                <a:cs typeface="Arial" panose="020B0604020202020204" pitchFamily="34" charset="0"/>
              </a:rPr>
              <a:t>genannt wird, unterstützen. Diese Person ist unabhängig von den Behörden. </a:t>
            </a:r>
          </a:p>
          <a:p>
            <a:pPr>
              <a:lnSpc>
                <a:spcPct val="100000"/>
              </a:lnSpc>
              <a:spcBef>
                <a:spcPts val="0"/>
              </a:spcBef>
              <a:spcAft>
                <a:spcPts val="400"/>
              </a:spcAft>
            </a:pPr>
            <a:r>
              <a:rPr lang="de-DE" dirty="0">
                <a:ea typeface=""/>
                <a:cs typeface="Arial" panose="020B0604020202020204" pitchFamily="34" charset="0"/>
              </a:rPr>
              <a:t>Wenn du deinen Vertreter noch nicht kennengelernt hast, wirst du ihn/sie so bald wie möglich treffen. </a:t>
            </a:r>
          </a:p>
          <a:p>
            <a:pPr>
              <a:lnSpc>
                <a:spcPct val="100000"/>
              </a:lnSpc>
              <a:spcBef>
                <a:spcPts val="0"/>
              </a:spcBef>
              <a:spcAft>
                <a:spcPts val="400"/>
              </a:spcAft>
            </a:pPr>
            <a:r>
              <a:rPr lang="de-DE" dirty="0">
                <a:ea typeface=""/>
              </a:rPr>
              <a:t>Bis dahin bestimmen die Behörden einen anderen Erwachsenen, der dich unterstützt und vertritt.</a:t>
            </a:r>
          </a:p>
          <a:p>
            <a:pPr>
              <a:lnSpc>
                <a:spcPct val="100000"/>
              </a:lnSpc>
              <a:spcBef>
                <a:spcPts val="0"/>
              </a:spcBef>
              <a:spcAft>
                <a:spcPts val="400"/>
              </a:spcAft>
            </a:pPr>
            <a:endParaRPr lang="en-LU"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9" name="Picture 8" descr="Ein unbegleitetes Mädchen im Gespräch mit dem Vormund oder Vertreter und einer Dolmetscherin.">
            <a:extLst>
              <a:ext uri="{FF2B5EF4-FFF2-40B4-BE49-F238E27FC236}">
                <a16:creationId xmlns:a16="http://schemas.microsoft.com/office/drawing/2014/main" id="{CBC3DE4D-8D02-28C4-C12F-92D793B6D7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9184" y="1494928"/>
            <a:ext cx="1652788" cy="1652788"/>
          </a:xfrm>
          <a:prstGeom prst="rect">
            <a:avLst/>
          </a:prstGeom>
        </p:spPr>
      </p:pic>
      <p:pic>
        <p:nvPicPr>
          <p:cNvPr id="11" name="Picture 10">
            <a:extLst>
              <a:ext uri="{FF2B5EF4-FFF2-40B4-BE49-F238E27FC236}">
                <a16:creationId xmlns:a16="http://schemas.microsoft.com/office/drawing/2014/main" id="{D1DE3454-B1D8-B728-B39B-E875C0B3A1A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4316" y="3635941"/>
            <a:ext cx="159979" cy="216746"/>
          </a:xfrm>
          <a:prstGeom prst="rect">
            <a:avLst/>
          </a:prstGeom>
        </p:spPr>
      </p:pic>
      <p:sp>
        <p:nvSpPr>
          <p:cNvPr id="10" name="Title 11">
            <a:extLst>
              <a:ext uri="{FF2B5EF4-FFF2-40B4-BE49-F238E27FC236}">
                <a16:creationId xmlns:a16="http://schemas.microsoft.com/office/drawing/2014/main" id="{9269F142-D110-6C56-F980-45EF229F35AA}"/>
              </a:ext>
            </a:extLst>
          </p:cNvPr>
          <p:cNvSpPr txBox="1">
            <a:spLocks/>
          </p:cNvSpPr>
          <p:nvPr/>
        </p:nvSpPr>
        <p:spPr>
          <a:xfrm>
            <a:off x="648000" y="3633735"/>
            <a:ext cx="4284000" cy="267372"/>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r>
              <a:rPr lang="de-DE" dirty="0"/>
              <a:t>WELCHE ROLLE SPIELT DER </a:t>
            </a:r>
            <a:r>
              <a:rPr lang="de-DE" dirty="0">
                <a:ea typeface=""/>
                <a:cs typeface="Arial" panose="020B0604020202020204" pitchFamily="34" charset="0"/>
              </a:rPr>
              <a:t>VERTRETER</a:t>
            </a:r>
            <a:r>
              <a:rPr lang="de-DE" dirty="0"/>
              <a:t>?</a:t>
            </a:r>
          </a:p>
        </p:txBody>
      </p:sp>
      <p:sp>
        <p:nvSpPr>
          <p:cNvPr id="7" name="Subtitle 2">
            <a:extLst>
              <a:ext uri="{FF2B5EF4-FFF2-40B4-BE49-F238E27FC236}">
                <a16:creationId xmlns:a16="http://schemas.microsoft.com/office/drawing/2014/main" id="{747A5B2D-3B87-86E1-E638-A6E260D28FBD}"/>
              </a:ext>
            </a:extLst>
          </p:cNvPr>
          <p:cNvSpPr txBox="1">
            <a:spLocks/>
          </p:cNvSpPr>
          <p:nvPr/>
        </p:nvSpPr>
        <p:spPr>
          <a:xfrm>
            <a:off x="395999" y="3984840"/>
            <a:ext cx="4536000" cy="1738567"/>
          </a:xfrm>
          <a:prstGeom prst="rect">
            <a:avLst/>
          </a:prstGeom>
        </p:spPr>
        <p:txBody>
          <a:bodyPr lIns="36000" tIns="36000" rIns="36000" bIns="3600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0"/>
              </a:spcBef>
              <a:spcAft>
                <a:spcPts val="400"/>
              </a:spcAft>
            </a:pPr>
            <a:r>
              <a:rPr lang="de-DE" dirty="0"/>
              <a:t>Dein Vertreter erklärt dir alles, was du über deinen Aufenthalt wissen musst, und hilft dir, Antworten auf deine Fragen zu finden. Auch andere Mitarbeitende helfen dir bei Fragen und unterstützen dich, wenn du Hilfe brauchst.</a:t>
            </a:r>
          </a:p>
          <a:p>
            <a:pPr>
              <a:lnSpc>
                <a:spcPct val="110000"/>
              </a:lnSpc>
              <a:spcBef>
                <a:spcPts val="0"/>
              </a:spcBef>
              <a:spcAft>
                <a:spcPts val="400"/>
              </a:spcAft>
            </a:pPr>
            <a:r>
              <a:rPr lang="de-DE" dirty="0">
                <a:ea typeface=""/>
                <a:cs typeface="Arial" panose="020B0604020202020204" pitchFamily="34" charset="0"/>
              </a:rPr>
              <a:t>Dein Vertreter teilt den Behörden mit, was du brauchst, gibt dir Ratschläge und hilft dir, wichtige Entscheidungen zu treffen.</a:t>
            </a:r>
          </a:p>
          <a:p>
            <a:pPr>
              <a:lnSpc>
                <a:spcPct val="110000"/>
              </a:lnSpc>
              <a:spcBef>
                <a:spcPts val="0"/>
              </a:spcBef>
              <a:spcAft>
                <a:spcPts val="400"/>
              </a:spcAft>
            </a:pPr>
            <a:r>
              <a:rPr lang="de-DE" dirty="0">
                <a:ea typeface=""/>
                <a:cs typeface="Arial" panose="020B0604020202020204" pitchFamily="34" charset="0"/>
              </a:rPr>
              <a:t>Du kannst deinem Vertreter immer deine Bedürfnisse und Gefühle mitteilen und deine Meinung äußern. </a:t>
            </a:r>
          </a:p>
          <a:p>
            <a:pPr>
              <a:lnSpc>
                <a:spcPct val="110000"/>
              </a:lnSpc>
              <a:spcBef>
                <a:spcPts val="0"/>
              </a:spcBef>
              <a:spcAft>
                <a:spcPts val="400"/>
              </a:spcAft>
            </a:pPr>
            <a:r>
              <a:rPr lang="de-DE" dirty="0">
                <a:ea typeface=""/>
                <a:cs typeface="Arial" panose="020B0604020202020204" pitchFamily="34" charset="0"/>
              </a:rPr>
              <a:t>Wenn du ein Problem mit deinem Vertreter hast, informiere die Mitarbeitenden. </a:t>
            </a:r>
          </a:p>
          <a:p>
            <a:pPr>
              <a:lnSpc>
                <a:spcPct val="110000"/>
              </a:lnSpc>
              <a:spcBef>
                <a:spcPts val="0"/>
              </a:spcBef>
              <a:spcAft>
                <a:spcPts val="400"/>
              </a:spcAft>
            </a:pPr>
            <a:endParaRPr lang="en-GB" kern="100" dirty="0">
              <a:ea typeface="Aptos" panose="020B0004020202020204" pitchFamily="34" charset="0"/>
              <a:cs typeface="Arial" panose="020B0604020202020204" pitchFamily="34" charset="0"/>
            </a:endParaRPr>
          </a:p>
          <a:p>
            <a:pPr>
              <a:lnSpc>
                <a:spcPct val="110000"/>
              </a:lnSpc>
              <a:spcBef>
                <a:spcPts val="0"/>
              </a:spcBef>
              <a:spcAft>
                <a:spcPts val="400"/>
              </a:spcAft>
            </a:pPr>
            <a:endParaRPr lang="en-GB" kern="100" dirty="0">
              <a:cs typeface="Arial" panose="020B0604020202020204" pitchFamily="34" charset="0"/>
            </a:endParaRPr>
          </a:p>
          <a:p>
            <a:pPr>
              <a:lnSpc>
                <a:spcPct val="110000"/>
              </a:lnSpc>
              <a:spcBef>
                <a:spcPts val="0"/>
              </a:spcBef>
              <a:spcAft>
                <a:spcPts val="400"/>
              </a:spcAft>
            </a:pPr>
            <a:endParaRPr lang="en-GB" kern="100" dirty="0">
              <a:ea typeface="Aptos" panose="020B0004020202020204" pitchFamily="34" charset="0"/>
              <a:cs typeface="Arial" panose="020B0604020202020204" pitchFamily="34" charset="0"/>
            </a:endParaRPr>
          </a:p>
          <a:p>
            <a:pPr>
              <a:lnSpc>
                <a:spcPct val="110000"/>
              </a:lnSpc>
              <a:spcBef>
                <a:spcPts val="0"/>
              </a:spcBef>
              <a:spcAft>
                <a:spcPts val="400"/>
              </a:spcAft>
            </a:pPr>
            <a:endParaRPr lang="en-LU"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5A50A298-E05C-6A43-D089-D43E2682B6D5}"/>
              </a:ext>
              <a:ext uri="{C183D7F6-B498-43B3-948B-1728B52AA6E4}">
                <adec:decorative xmlns:adec="http://schemas.microsoft.com/office/drawing/2017/decorative" val="1"/>
              </a:ext>
            </a:extLst>
          </p:cNvPr>
          <p:cNvSpPr>
            <a:spLocks/>
          </p:cNvSpPr>
          <p:nvPr/>
        </p:nvSpPr>
        <p:spPr>
          <a:xfrm>
            <a:off x="225525" y="5917032"/>
            <a:ext cx="4896000" cy="1093368"/>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15" name="Subtitle 2">
            <a:extLst>
              <a:ext uri="{FF2B5EF4-FFF2-40B4-BE49-F238E27FC236}">
                <a16:creationId xmlns:a16="http://schemas.microsoft.com/office/drawing/2014/main" id="{92ED7B68-25F6-6CD5-9E53-DFBA25F1633D}"/>
              </a:ext>
            </a:extLst>
          </p:cNvPr>
          <p:cNvSpPr txBox="1">
            <a:spLocks/>
          </p:cNvSpPr>
          <p:nvPr/>
        </p:nvSpPr>
        <p:spPr>
          <a:xfrm>
            <a:off x="395999" y="5983638"/>
            <a:ext cx="4536000" cy="843289"/>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0"/>
              </a:spcBef>
              <a:spcAft>
                <a:spcPts val="400"/>
              </a:spcAft>
            </a:pPr>
            <a:r>
              <a:rPr lang="de-DE" sz="1000" dirty="0">
                <a:cs typeface="Arial" panose="020B0604020202020204" pitchFamily="34" charset="0"/>
              </a:rPr>
              <a:t>Du kannst die Mitarbeitenden immer um Hilfe und Unterstützung bitten. Du brauchst keine Angst zu haben! Wir können alle Schwierigkeiten zusammen lösen! </a:t>
            </a:r>
          </a:p>
          <a:p>
            <a:pPr>
              <a:lnSpc>
                <a:spcPct val="110000"/>
              </a:lnSpc>
              <a:spcBef>
                <a:spcPts val="0"/>
              </a:spcBef>
              <a:spcAft>
                <a:spcPts val="400"/>
              </a:spcAft>
            </a:pPr>
            <a:r>
              <a:rPr lang="de-DE" sz="1000" b="1" dirty="0">
                <a:effectLst/>
                <a:latin typeface="Calibri" panose="020F0502020204030204" pitchFamily="34" charset="0"/>
                <a:ea typeface="Calibri"/>
                <a:cs typeface="Arial" panose="020B0604020202020204" pitchFamily="34" charset="0"/>
              </a:rPr>
              <a:t>Eine Dolmetscherin oder ein Dolmetscher</a:t>
            </a:r>
            <a:r>
              <a:rPr lang="de-DE" sz="1000" dirty="0">
                <a:effectLst/>
                <a:latin typeface="Calibri" panose="020F0502020204030204" pitchFamily="34" charset="0"/>
                <a:ea typeface="Calibri"/>
                <a:cs typeface="Arial" panose="020B0604020202020204" pitchFamily="34" charset="0"/>
              </a:rPr>
              <a:t> kann dir helfen, in einer Sprache zu verständigen, die du verstehst. Dolmetscherinnen und Dolmetscher müssen das, was du und die anderen sagen, genau übersetzen. </a:t>
            </a:r>
          </a:p>
        </p:txBody>
      </p:sp>
      <p:sp>
        <p:nvSpPr>
          <p:cNvPr id="3" name="Slide Number Placeholder 2">
            <a:extLst>
              <a:ext uri="{FF2B5EF4-FFF2-40B4-BE49-F238E27FC236}">
                <a16:creationId xmlns:a16="http://schemas.microsoft.com/office/drawing/2014/main" id="{4C6BBD8D-7981-1499-380D-11C3C77ACE01}"/>
              </a:ext>
            </a:extLst>
          </p:cNvPr>
          <p:cNvSpPr>
            <a:spLocks noGrp="1"/>
          </p:cNvSpPr>
          <p:nvPr>
            <p:ph type="sldNum" sz="quarter" idx="4"/>
          </p:nvPr>
        </p:nvSpPr>
        <p:spPr/>
        <p:txBody>
          <a:bodyPr/>
          <a:lstStyle/>
          <a:p>
            <a:fld id="{40D27072-F98D-D44B-838D-C2300481805D}" type="slidenum">
              <a:rPr lang="en-LU" smtClean="0">
                <a:solidFill>
                  <a:schemeClr val="tx1"/>
                </a:solidFill>
              </a:rPr>
              <a:pPr/>
              <a:t>2</a:t>
            </a:fld>
            <a:endParaRPr lang="en-LU">
              <a:solidFill>
                <a:schemeClr val="tx1"/>
              </a:solidFill>
            </a:endParaRPr>
          </a:p>
        </p:txBody>
      </p:sp>
    </p:spTree>
    <p:extLst>
      <p:ext uri="{BB962C8B-B14F-4D97-AF65-F5344CB8AC3E}">
        <p14:creationId xmlns:p14="http://schemas.microsoft.com/office/powerpoint/2010/main" val="2789346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E70399-E194-E4A3-7491-697CB0D86008}"/>
              </a:ext>
            </a:extLst>
          </p:cNvPr>
          <p:cNvSpPr>
            <a:spLocks noGrp="1"/>
          </p:cNvSpPr>
          <p:nvPr>
            <p:ph type="title" idx="4294967295"/>
          </p:nvPr>
        </p:nvSpPr>
        <p:spPr>
          <a:xfrm>
            <a:off x="58174" y="-496894"/>
            <a:ext cx="5116661" cy="168408"/>
          </a:xfrm>
          <a:prstGeom prst="rect">
            <a:avLst/>
          </a:prstGeom>
        </p:spPr>
        <p:txBody>
          <a:bodyPr anchor="t"/>
          <a:lstStyle/>
          <a:p>
            <a:r>
              <a:rPr lang="de-DE" b="0"/>
              <a:t>HILFE UND UNTERSTÜTZUNG (FORTSETZUNG) UND WAS WIRST DU BEKOMMEN?</a:t>
            </a:r>
          </a:p>
        </p:txBody>
      </p:sp>
      <p:sp>
        <p:nvSpPr>
          <p:cNvPr id="2" name="Rectangle 1">
            <a:extLst>
              <a:ext uri="{FF2B5EF4-FFF2-40B4-BE49-F238E27FC236}">
                <a16:creationId xmlns:a16="http://schemas.microsoft.com/office/drawing/2014/main" id="{FC73881F-4C34-9F14-3A2D-FA6A26F8AEF2}"/>
              </a:ext>
              <a:ext uri="{C183D7F6-B498-43B3-948B-1728B52AA6E4}">
                <adec:decorative xmlns:adec="http://schemas.microsoft.com/office/drawing/2017/decorative" val="1"/>
              </a:ext>
            </a:extLst>
          </p:cNvPr>
          <p:cNvSpPr/>
          <p:nvPr/>
        </p:nvSpPr>
        <p:spPr>
          <a:xfrm>
            <a:off x="216000" y="266400"/>
            <a:ext cx="4896000" cy="1961918"/>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11" name="Subtitle 2">
            <a:extLst>
              <a:ext uri="{FF2B5EF4-FFF2-40B4-BE49-F238E27FC236}">
                <a16:creationId xmlns:a16="http://schemas.microsoft.com/office/drawing/2014/main" id="{7DAA10FC-B3C2-C856-E1F8-1257899CAD30}"/>
              </a:ext>
            </a:extLst>
          </p:cNvPr>
          <p:cNvSpPr txBox="1">
            <a:spLocks/>
          </p:cNvSpPr>
          <p:nvPr/>
        </p:nvSpPr>
        <p:spPr>
          <a:xfrm>
            <a:off x="396000" y="360000"/>
            <a:ext cx="2799363" cy="1819201"/>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Aft>
                <a:spcPts val="600"/>
              </a:spcAft>
            </a:pPr>
            <a:r>
              <a:rPr lang="de-DE" sz="1200" b="1" dirty="0"/>
              <a:t>Was kannst du tun, wenn du mit deiner Familie sprechen willst?</a:t>
            </a:r>
          </a:p>
          <a:p>
            <a:pPr>
              <a:spcAft>
                <a:spcPts val="400"/>
              </a:spcAft>
            </a:pPr>
            <a:r>
              <a:rPr lang="de-DE" dirty="0"/>
              <a:t>Wenn du nicht weißt, wo deine Familie ist, oder wenn du sie nicht erreichen kannst, helfen dir die Mitarbeitenden bei der Suche nach deiner Familie. </a:t>
            </a:r>
          </a:p>
          <a:p>
            <a:pPr>
              <a:spcAft>
                <a:spcPts val="400"/>
              </a:spcAft>
            </a:pPr>
            <a:r>
              <a:rPr lang="de-DE" dirty="0"/>
              <a:t>Wenn du Angehörige in Europa hast, sag den </a:t>
            </a:r>
            <a:r>
              <a:rPr lang="de-DE" dirty="0">
                <a:ea typeface=""/>
                <a:cs typeface="Arial" panose="020B0604020202020204" pitchFamily="34" charset="0"/>
              </a:rPr>
              <a:t>Mitarbeitenden</a:t>
            </a:r>
            <a:r>
              <a:rPr lang="de-DE" dirty="0"/>
              <a:t> in der Aufnahmeeinrichtung alles, was du über deine Angehörigen weißt. </a:t>
            </a:r>
          </a:p>
          <a:p>
            <a:pPr>
              <a:spcAft>
                <a:spcPts val="400"/>
              </a:spcAft>
            </a:pPr>
            <a:endParaRPr lang="en-US" dirty="0"/>
          </a:p>
        </p:txBody>
      </p:sp>
      <p:pic>
        <p:nvPicPr>
          <p:cNvPr id="17" name="Picture 16" descr="Ein unbegleiteter Junge bittet einen Mitarbeiter um Hilfe bei der Suche nach seiner Familie.">
            <a:extLst>
              <a:ext uri="{FF2B5EF4-FFF2-40B4-BE49-F238E27FC236}">
                <a16:creationId xmlns:a16="http://schemas.microsoft.com/office/drawing/2014/main" id="{1B1D5550-451C-8757-FECA-3C52ED03593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85363" y="324061"/>
            <a:ext cx="1736288" cy="1819201"/>
          </a:xfrm>
          <a:prstGeom prst="rect">
            <a:avLst/>
          </a:prstGeom>
        </p:spPr>
      </p:pic>
      <p:sp>
        <p:nvSpPr>
          <p:cNvPr id="14" name="Rectangle 13">
            <a:extLst>
              <a:ext uri="{FF2B5EF4-FFF2-40B4-BE49-F238E27FC236}">
                <a16:creationId xmlns:a16="http://schemas.microsoft.com/office/drawing/2014/main" id="{D1985278-EA43-07F3-B51B-DF3F6DC914B2}"/>
              </a:ext>
              <a:ext uri="{C183D7F6-B498-43B3-948B-1728B52AA6E4}">
                <adec:decorative xmlns:adec="http://schemas.microsoft.com/office/drawing/2017/decorative" val="1"/>
              </a:ext>
            </a:extLst>
          </p:cNvPr>
          <p:cNvSpPr/>
          <p:nvPr/>
        </p:nvSpPr>
        <p:spPr>
          <a:xfrm>
            <a:off x="216000" y="2358013"/>
            <a:ext cx="4896000" cy="1718688"/>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15" name="Subtitle 2">
            <a:extLst>
              <a:ext uri="{FF2B5EF4-FFF2-40B4-BE49-F238E27FC236}">
                <a16:creationId xmlns:a16="http://schemas.microsoft.com/office/drawing/2014/main" id="{563E70BA-9600-5FD5-9CB6-B8B145EDBD2D}"/>
              </a:ext>
            </a:extLst>
          </p:cNvPr>
          <p:cNvSpPr txBox="1">
            <a:spLocks/>
          </p:cNvSpPr>
          <p:nvPr/>
        </p:nvSpPr>
        <p:spPr>
          <a:xfrm>
            <a:off x="348505" y="2447784"/>
            <a:ext cx="4536000" cy="291715"/>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200" b="1"/>
              <a:t>Sei vorsichtig, manche Menschen könnten dich in Gefahr bringen.</a:t>
            </a:r>
          </a:p>
        </p:txBody>
      </p:sp>
      <p:sp>
        <p:nvSpPr>
          <p:cNvPr id="19" name="Subtitle 2">
            <a:extLst>
              <a:ext uri="{FF2B5EF4-FFF2-40B4-BE49-F238E27FC236}">
                <a16:creationId xmlns:a16="http://schemas.microsoft.com/office/drawing/2014/main" id="{F0E881C7-0D10-E7A9-33FC-D19DED6DCFCE}"/>
              </a:ext>
            </a:extLst>
          </p:cNvPr>
          <p:cNvSpPr txBox="1">
            <a:spLocks/>
          </p:cNvSpPr>
          <p:nvPr/>
        </p:nvSpPr>
        <p:spPr>
          <a:xfrm>
            <a:off x="1821706" y="2763079"/>
            <a:ext cx="3209969" cy="1189857"/>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000" dirty="0"/>
              <a:t>Vielleicht überlegst du, dieses Land zu verlassen, oder jemand </a:t>
            </a:r>
            <a:br>
              <a:rPr lang="de-DE" sz="1000" dirty="0"/>
            </a:br>
            <a:r>
              <a:rPr lang="de-DE" sz="1000" dirty="0"/>
              <a:t>versucht, dich davon zu überzeugen, dies zu tun. </a:t>
            </a:r>
            <a:br>
              <a:rPr lang="de-DE" sz="1000" dirty="0"/>
            </a:br>
            <a:r>
              <a:rPr lang="de-DE" sz="1000" dirty="0"/>
              <a:t>Das kann gefährlich für dich sein und negative Folgen für deinen Asylantrag haben. Sprich mit deinem </a:t>
            </a:r>
            <a:r>
              <a:rPr lang="de-DE" sz="1000" dirty="0">
                <a:effectLst/>
                <a:latin typeface="Calibri" panose="020F0502020204030204" pitchFamily="34" charset="0"/>
                <a:ea typeface="Calibri"/>
                <a:cs typeface="Arial" panose="020B0604020202020204" pitchFamily="34" charset="0"/>
              </a:rPr>
              <a:t>Vertreter </a:t>
            </a:r>
            <a:r>
              <a:rPr lang="de-DE" sz="1000" dirty="0"/>
              <a:t>und den Mitarbeitenden. Du kannst ihnen die Situation erklären, und sie können dich beraten.</a:t>
            </a:r>
          </a:p>
        </p:txBody>
      </p:sp>
      <p:pic>
        <p:nvPicPr>
          <p:cNvPr id="8" name="Picture 7" descr="Ein Erwachsener, der versucht, einem Jungen Geld oder Dokumente zu geben, um ihn davon zu überzeugen, das Land zu verlassen.">
            <a:extLst>
              <a:ext uri="{FF2B5EF4-FFF2-40B4-BE49-F238E27FC236}">
                <a16:creationId xmlns:a16="http://schemas.microsoft.com/office/drawing/2014/main" id="{90B43519-1B9B-1745-F46C-EF130DD0E79C}"/>
              </a:ext>
            </a:extLst>
          </p:cNvPr>
          <p:cNvPicPr>
            <a:picLocks noChangeAspect="1"/>
          </p:cNvPicPr>
          <p:nvPr/>
        </p:nvPicPr>
        <p:blipFill>
          <a:blip r:embed="rId4"/>
          <a:srcRect l="2821" r="8068"/>
          <a:stretch>
            <a:fillRect/>
          </a:stretch>
        </p:blipFill>
        <p:spPr>
          <a:xfrm>
            <a:off x="395999" y="2806848"/>
            <a:ext cx="1381961" cy="1050740"/>
          </a:xfrm>
          <a:prstGeom prst="rect">
            <a:avLst/>
          </a:prstGeom>
        </p:spPr>
      </p:pic>
      <p:pic>
        <p:nvPicPr>
          <p:cNvPr id="12" name="Picture 11">
            <a:extLst>
              <a:ext uri="{FF2B5EF4-FFF2-40B4-BE49-F238E27FC236}">
                <a16:creationId xmlns:a16="http://schemas.microsoft.com/office/drawing/2014/main" id="{613D9A36-670A-FBF3-3A90-90612460DEF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24800" y="4324060"/>
            <a:ext cx="159979" cy="216746"/>
          </a:xfrm>
          <a:prstGeom prst="rect">
            <a:avLst/>
          </a:prstGeom>
        </p:spPr>
      </p:pic>
      <p:sp>
        <p:nvSpPr>
          <p:cNvPr id="6" name="Title 1">
            <a:extLst>
              <a:ext uri="{FF2B5EF4-FFF2-40B4-BE49-F238E27FC236}">
                <a16:creationId xmlns:a16="http://schemas.microsoft.com/office/drawing/2014/main" id="{3D756F11-B5EB-494A-A8C3-50879634C6A1}"/>
              </a:ext>
            </a:extLst>
          </p:cNvPr>
          <p:cNvSpPr txBox="1">
            <a:spLocks/>
          </p:cNvSpPr>
          <p:nvPr/>
        </p:nvSpPr>
        <p:spPr>
          <a:xfrm>
            <a:off x="648000" y="4275306"/>
            <a:ext cx="2547363" cy="294880"/>
          </a:xfrm>
          <a:prstGeom prst="rect">
            <a:avLst/>
          </a:prstGeom>
        </p:spPr>
        <p:txBody>
          <a:bodyPr lIns="36000" tIns="36000" rIns="36000" bIns="36000"/>
          <a:lstStyle>
            <a:lvl1pPr algn="l" defTabSz="914400" rtl="0" eaLnBrk="1" latinLnBrk="0" hangingPunct="1">
              <a:lnSpc>
                <a:spcPct val="90000"/>
              </a:lnSpc>
              <a:spcBef>
                <a:spcPct val="0"/>
              </a:spcBef>
              <a:buNone/>
              <a:defRPr sz="1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nSpc>
                <a:spcPct val="107000"/>
              </a:lnSpc>
              <a:spcBef>
                <a:spcPts val="0"/>
              </a:spcBef>
              <a:spcAft>
                <a:spcPts val="800"/>
              </a:spcAft>
            </a:pPr>
            <a:r>
              <a:rPr lang="de-DE" sz="1400">
                <a:solidFill>
                  <a:schemeClr val="tx2"/>
                </a:solidFill>
                <a:latin typeface="Calibri" panose="020F0502020204030204" pitchFamily="34" charset="0"/>
                <a:ea typeface="Calibri"/>
                <a:cs typeface="Calibri" panose="020F0502020204030204" pitchFamily="34" charset="0"/>
              </a:rPr>
              <a:t>WAS BEKOMMST DU?</a:t>
            </a:r>
          </a:p>
        </p:txBody>
      </p:sp>
      <p:sp>
        <p:nvSpPr>
          <p:cNvPr id="18" name="Subtitle 2">
            <a:extLst>
              <a:ext uri="{FF2B5EF4-FFF2-40B4-BE49-F238E27FC236}">
                <a16:creationId xmlns:a16="http://schemas.microsoft.com/office/drawing/2014/main" id="{881BAA1C-A7EC-A863-D180-D9253B0963AA}"/>
              </a:ext>
            </a:extLst>
          </p:cNvPr>
          <p:cNvSpPr>
            <a:spLocks noGrp="1"/>
          </p:cNvSpPr>
          <p:nvPr>
            <p:ph type="subTitle" idx="1"/>
          </p:nvPr>
        </p:nvSpPr>
        <p:spPr>
          <a:xfrm>
            <a:off x="395999" y="4667679"/>
            <a:ext cx="2799363" cy="908776"/>
          </a:xfrm>
        </p:spPr>
        <p:txBody>
          <a:bodyPr/>
          <a:lstStyle/>
          <a:p>
            <a:pPr>
              <a:spcAft>
                <a:spcPts val="400"/>
              </a:spcAft>
            </a:pPr>
            <a:r>
              <a:rPr lang="de-DE"/>
              <a:t>Du bekommst verschiedene Formen der Unterstützung und Dienstleistungen, während die Behörden deinen Asylantrag prüfen. Das wird als </a:t>
            </a:r>
            <a:r>
              <a:rPr lang="de-DE" b="1"/>
              <a:t>Aufnahme</a:t>
            </a:r>
            <a:r>
              <a:rPr lang="de-DE"/>
              <a:t> bezeichnet.</a:t>
            </a:r>
          </a:p>
        </p:txBody>
      </p:sp>
      <p:pic>
        <p:nvPicPr>
          <p:cNvPr id="13" name="Picture 12" descr="Ein unbegleitetes Mädchen im Gespräch mit einer Mitarbeiterin und einer Dolmetscherin in der Einrichtung, in der es untergebracht ist.">
            <a:extLst>
              <a:ext uri="{FF2B5EF4-FFF2-40B4-BE49-F238E27FC236}">
                <a16:creationId xmlns:a16="http://schemas.microsoft.com/office/drawing/2014/main" id="{9CC4CF7B-9DB8-1745-6C55-406CF4D03B2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73849" y="4249221"/>
            <a:ext cx="1601896" cy="1472639"/>
          </a:xfrm>
          <a:prstGeom prst="rect">
            <a:avLst/>
          </a:prstGeom>
        </p:spPr>
      </p:pic>
      <p:sp>
        <p:nvSpPr>
          <p:cNvPr id="20" name="Rectangle 19">
            <a:extLst>
              <a:ext uri="{FF2B5EF4-FFF2-40B4-BE49-F238E27FC236}">
                <a16:creationId xmlns:a16="http://schemas.microsoft.com/office/drawing/2014/main" id="{66640942-83ED-9C66-894B-19E10B84F520}"/>
              </a:ext>
              <a:ext uri="{C183D7F6-B498-43B3-948B-1728B52AA6E4}">
                <adec:decorative xmlns:adec="http://schemas.microsoft.com/office/drawing/2017/decorative" val="1"/>
              </a:ext>
            </a:extLst>
          </p:cNvPr>
          <p:cNvSpPr/>
          <p:nvPr/>
        </p:nvSpPr>
        <p:spPr>
          <a:xfrm>
            <a:off x="216000" y="5905425"/>
            <a:ext cx="4896000" cy="848976"/>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24" name="Subtitle 2">
            <a:extLst>
              <a:ext uri="{FF2B5EF4-FFF2-40B4-BE49-F238E27FC236}">
                <a16:creationId xmlns:a16="http://schemas.microsoft.com/office/drawing/2014/main" id="{F71DD362-2322-61C0-AE4B-0B583E21291B}"/>
              </a:ext>
            </a:extLst>
          </p:cNvPr>
          <p:cNvSpPr txBox="1">
            <a:spLocks/>
          </p:cNvSpPr>
          <p:nvPr/>
        </p:nvSpPr>
        <p:spPr>
          <a:xfrm>
            <a:off x="439745" y="6025716"/>
            <a:ext cx="4536000" cy="728685"/>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de-DE" dirty="0"/>
              <a:t>Die Mitarbeitenden werden dich bitten zu bestätigen, dass du die Informationen in dieser Broschüre erhalten hast. Wenn du Teile dieser Broschüre nicht verstehst oder Fragen hast, wende dich bitte an deinen </a:t>
            </a:r>
            <a:r>
              <a:rPr lang="de-DE" sz="1100" dirty="0">
                <a:effectLst/>
                <a:latin typeface="Calibri" panose="020F0502020204030204" pitchFamily="34" charset="0"/>
                <a:ea typeface="Calibri"/>
                <a:cs typeface="Arial" panose="020B0604020202020204" pitchFamily="34" charset="0"/>
              </a:rPr>
              <a:t>Vertreter </a:t>
            </a:r>
            <a:r>
              <a:rPr lang="de-DE" dirty="0"/>
              <a:t>und die Mitarbeitenden.</a:t>
            </a:r>
          </a:p>
        </p:txBody>
      </p:sp>
      <p:sp>
        <p:nvSpPr>
          <p:cNvPr id="4" name="Subtitle 2">
            <a:extLst>
              <a:ext uri="{FF2B5EF4-FFF2-40B4-BE49-F238E27FC236}">
                <a16:creationId xmlns:a16="http://schemas.microsoft.com/office/drawing/2014/main" id="{D8AE71B0-7169-764B-71F9-4963997F5B98}"/>
              </a:ext>
            </a:extLst>
          </p:cNvPr>
          <p:cNvSpPr txBox="1">
            <a:spLocks/>
          </p:cNvSpPr>
          <p:nvPr/>
        </p:nvSpPr>
        <p:spPr>
          <a:xfrm>
            <a:off x="395999" y="6881548"/>
            <a:ext cx="4536000" cy="263970"/>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a:t>In den nächsten Tagen bekommst du weitere Informationen.</a:t>
            </a:r>
          </a:p>
          <a:p>
            <a:pPr>
              <a:spcAft>
                <a:spcPts val="400"/>
              </a:spcAft>
            </a:pPr>
            <a:endParaRPr lang="en-US" dirty="0"/>
          </a:p>
        </p:txBody>
      </p:sp>
      <p:sp>
        <p:nvSpPr>
          <p:cNvPr id="3" name="Slide Number Placeholder 2">
            <a:extLst>
              <a:ext uri="{FF2B5EF4-FFF2-40B4-BE49-F238E27FC236}">
                <a16:creationId xmlns:a16="http://schemas.microsoft.com/office/drawing/2014/main" id="{95F111E8-8004-C602-4230-C19013FFF5C1}"/>
              </a:ext>
            </a:extLst>
          </p:cNvPr>
          <p:cNvSpPr>
            <a:spLocks noGrp="1"/>
          </p:cNvSpPr>
          <p:nvPr>
            <p:ph type="sldNum" sz="quarter" idx="4"/>
          </p:nvPr>
        </p:nvSpPr>
        <p:spPr/>
        <p:txBody>
          <a:bodyPr/>
          <a:lstStyle/>
          <a:p>
            <a:fld id="{40D27072-F98D-D44B-838D-C2300481805D}" type="slidenum">
              <a:rPr lang="en-LU" smtClean="0">
                <a:solidFill>
                  <a:schemeClr val="tx1"/>
                </a:solidFill>
              </a:rPr>
              <a:pPr/>
              <a:t>3</a:t>
            </a:fld>
            <a:endParaRPr lang="en-LU">
              <a:solidFill>
                <a:schemeClr val="tx1"/>
              </a:solidFill>
            </a:endParaRPr>
          </a:p>
        </p:txBody>
      </p:sp>
    </p:spTree>
    <p:extLst>
      <p:ext uri="{BB962C8B-B14F-4D97-AF65-F5344CB8AC3E}">
        <p14:creationId xmlns:p14="http://schemas.microsoft.com/office/powerpoint/2010/main" val="1432268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520A9-D71E-51E5-4D44-E094B67E11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B0A1841-E1E3-AF6D-1FE7-17CA851E98EC}"/>
              </a:ext>
            </a:extLst>
          </p:cNvPr>
          <p:cNvSpPr>
            <a:spLocks noGrp="1"/>
          </p:cNvSpPr>
          <p:nvPr>
            <p:ph type="title" idx="4294967295"/>
          </p:nvPr>
        </p:nvSpPr>
        <p:spPr>
          <a:xfrm>
            <a:off x="366713" y="-249442"/>
            <a:ext cx="4594225" cy="249441"/>
          </a:xfrm>
          <a:prstGeom prst="rect">
            <a:avLst/>
          </a:prstGeom>
        </p:spPr>
        <p:txBody>
          <a:bodyPr anchor="t" anchorCtr="0"/>
          <a:lstStyle/>
          <a:p>
            <a:r>
              <a:rPr lang="de-DE" b="0"/>
              <a:t>WAS DU BEKOMMEN WIRST</a:t>
            </a:r>
          </a:p>
        </p:txBody>
      </p:sp>
      <p:sp>
        <p:nvSpPr>
          <p:cNvPr id="19" name="Subtitle 2">
            <a:extLst>
              <a:ext uri="{FF2B5EF4-FFF2-40B4-BE49-F238E27FC236}">
                <a16:creationId xmlns:a16="http://schemas.microsoft.com/office/drawing/2014/main" id="{08A9FE5F-E16F-31BD-303C-F31DEE797635}"/>
              </a:ext>
            </a:extLst>
          </p:cNvPr>
          <p:cNvSpPr txBox="1">
            <a:spLocks/>
          </p:cNvSpPr>
          <p:nvPr/>
        </p:nvSpPr>
        <p:spPr>
          <a:xfrm>
            <a:off x="396000" y="360000"/>
            <a:ext cx="4536000" cy="249441"/>
          </a:xfrm>
          <a:prstGeom prst="rect">
            <a:avLst/>
          </a:prstGeom>
        </p:spPr>
        <p:txBody>
          <a:bodyPr vert="horz" lIns="36000" tIns="36000" rIns="36000" bIns="36000" rtlCol="0" anchor="t" anchorCtr="0">
            <a:noAutofit/>
          </a:bodyPr>
          <a:lstStyle>
            <a:lvl1pPr marL="0" indent="0" algn="l" defTabSz="532729" rtl="0" eaLnBrk="1" latinLnBrk="0" hangingPunct="1">
              <a:lnSpc>
                <a:spcPct val="90000"/>
              </a:lnSpc>
              <a:spcBef>
                <a:spcPts val="583"/>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532729" rtl="0" eaLnBrk="1" latinLnBrk="0" hangingPunct="1">
              <a:lnSpc>
                <a:spcPct val="90000"/>
              </a:lnSpc>
              <a:spcBef>
                <a:spcPts val="291"/>
              </a:spcBef>
              <a:buFont typeface="Arial" panose="020B0604020202020204" pitchFamily="34" charset="0"/>
              <a:buNone/>
              <a:defRPr sz="2000" kern="1200">
                <a:solidFill>
                  <a:schemeClr val="tx1"/>
                </a:solidFill>
                <a:latin typeface="+mn-lt"/>
                <a:ea typeface="+mn-ea"/>
                <a:cs typeface="+mn-cs"/>
              </a:defRPr>
            </a:lvl2pPr>
            <a:lvl3pPr marL="914400" indent="0" algn="ctr" defTabSz="532729" rtl="0" eaLnBrk="1" latinLnBrk="0" hangingPunct="1">
              <a:lnSpc>
                <a:spcPct val="90000"/>
              </a:lnSpc>
              <a:spcBef>
                <a:spcPts val="291"/>
              </a:spcBef>
              <a:buFont typeface="Arial" panose="020B0604020202020204" pitchFamily="34" charset="0"/>
              <a:buNone/>
              <a:defRPr sz="1800" kern="1200">
                <a:solidFill>
                  <a:schemeClr val="tx1"/>
                </a:solidFill>
                <a:latin typeface="+mn-lt"/>
                <a:ea typeface="+mn-ea"/>
                <a:cs typeface="+mn-cs"/>
              </a:defRPr>
            </a:lvl3pPr>
            <a:lvl4pPr marL="1371600" indent="0" algn="ctr" defTabSz="532729" rtl="0" eaLnBrk="1" latinLnBrk="0" hangingPunct="1">
              <a:lnSpc>
                <a:spcPct val="90000"/>
              </a:lnSpc>
              <a:spcBef>
                <a:spcPts val="291"/>
              </a:spcBef>
              <a:buFont typeface="Arial" panose="020B0604020202020204" pitchFamily="34" charset="0"/>
              <a:buNone/>
              <a:defRPr sz="1600" kern="1200">
                <a:solidFill>
                  <a:schemeClr val="tx1"/>
                </a:solidFill>
                <a:latin typeface="+mn-lt"/>
                <a:ea typeface="+mn-ea"/>
                <a:cs typeface="+mn-cs"/>
              </a:defRPr>
            </a:lvl4pPr>
            <a:lvl5pPr marL="1828800" indent="0" algn="ctr" defTabSz="532729" rtl="0" eaLnBrk="1" latinLnBrk="0" hangingPunct="1">
              <a:lnSpc>
                <a:spcPct val="90000"/>
              </a:lnSpc>
              <a:spcBef>
                <a:spcPts val="291"/>
              </a:spcBef>
              <a:buFont typeface="Arial" panose="020B0604020202020204" pitchFamily="34" charset="0"/>
              <a:buNone/>
              <a:defRPr sz="1600" kern="1200">
                <a:solidFill>
                  <a:schemeClr val="tx1"/>
                </a:solidFill>
                <a:latin typeface="+mn-lt"/>
                <a:ea typeface="+mn-ea"/>
                <a:cs typeface="+mn-cs"/>
              </a:defRPr>
            </a:lvl5pPr>
            <a:lvl6pPr marL="2286000" indent="0" algn="ctr" defTabSz="532729" rtl="0" eaLnBrk="1" latinLnBrk="0" hangingPunct="1">
              <a:lnSpc>
                <a:spcPct val="90000"/>
              </a:lnSpc>
              <a:spcBef>
                <a:spcPts val="291"/>
              </a:spcBef>
              <a:buFont typeface="Arial" panose="020B0604020202020204" pitchFamily="34" charset="0"/>
              <a:buNone/>
              <a:defRPr sz="1600" kern="1200">
                <a:solidFill>
                  <a:schemeClr val="tx1"/>
                </a:solidFill>
                <a:latin typeface="+mn-lt"/>
                <a:ea typeface="+mn-ea"/>
                <a:cs typeface="+mn-cs"/>
              </a:defRPr>
            </a:lvl6pPr>
            <a:lvl7pPr marL="2743200" indent="0" algn="ctr" defTabSz="532729" rtl="0" eaLnBrk="1" latinLnBrk="0" hangingPunct="1">
              <a:lnSpc>
                <a:spcPct val="90000"/>
              </a:lnSpc>
              <a:spcBef>
                <a:spcPts val="291"/>
              </a:spcBef>
              <a:buFont typeface="Arial" panose="020B0604020202020204" pitchFamily="34" charset="0"/>
              <a:buNone/>
              <a:defRPr sz="1600" kern="1200">
                <a:solidFill>
                  <a:schemeClr val="tx1"/>
                </a:solidFill>
                <a:latin typeface="+mn-lt"/>
                <a:ea typeface="+mn-ea"/>
                <a:cs typeface="+mn-cs"/>
              </a:defRPr>
            </a:lvl7pPr>
            <a:lvl8pPr marL="3200400" indent="0" algn="ctr" defTabSz="532729" rtl="0" eaLnBrk="1" latinLnBrk="0" hangingPunct="1">
              <a:lnSpc>
                <a:spcPct val="90000"/>
              </a:lnSpc>
              <a:spcBef>
                <a:spcPts val="291"/>
              </a:spcBef>
              <a:buFont typeface="Arial" panose="020B0604020202020204" pitchFamily="34" charset="0"/>
              <a:buNone/>
              <a:defRPr sz="1600" kern="1200">
                <a:solidFill>
                  <a:schemeClr val="tx1"/>
                </a:solidFill>
                <a:latin typeface="+mn-lt"/>
                <a:ea typeface="+mn-ea"/>
                <a:cs typeface="+mn-cs"/>
              </a:defRPr>
            </a:lvl8pPr>
            <a:lvl9pPr marL="3657600" indent="0" algn="ctr" defTabSz="532729" rtl="0" eaLnBrk="1" latinLnBrk="0" hangingPunct="1">
              <a:lnSpc>
                <a:spcPct val="90000"/>
              </a:lnSpc>
              <a:spcBef>
                <a:spcPts val="291"/>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0"/>
              </a:spcBef>
            </a:pPr>
            <a:r>
              <a:rPr lang="de-DE" sz="1100" b="1" dirty="0"/>
              <a:t>Diese Sachen bekommst du</a:t>
            </a:r>
            <a:r>
              <a:rPr lang="de-DE" dirty="0"/>
              <a:t>:</a:t>
            </a:r>
          </a:p>
          <a:p>
            <a:pPr>
              <a:lnSpc>
                <a:spcPct val="110000"/>
              </a:lnSpc>
              <a:spcBef>
                <a:spcPts val="0"/>
              </a:spcBef>
            </a:pPr>
            <a:endParaRPr lang="en-GB" dirty="0">
              <a:highlight>
                <a:srgbClr val="FFFFB4"/>
              </a:highlight>
            </a:endParaRPr>
          </a:p>
        </p:txBody>
      </p:sp>
      <p:sp>
        <p:nvSpPr>
          <p:cNvPr id="14" name="Subtitle 2">
            <a:extLst>
              <a:ext uri="{FF2B5EF4-FFF2-40B4-BE49-F238E27FC236}">
                <a16:creationId xmlns:a16="http://schemas.microsoft.com/office/drawing/2014/main" id="{6344F560-BCAF-4014-9136-58F4BBAD2FF9}"/>
              </a:ext>
            </a:extLst>
          </p:cNvPr>
          <p:cNvSpPr txBox="1">
            <a:spLocks/>
          </p:cNvSpPr>
          <p:nvPr/>
        </p:nvSpPr>
        <p:spPr>
          <a:xfrm>
            <a:off x="1291154" y="1015841"/>
            <a:ext cx="1166352" cy="291430"/>
          </a:xfrm>
          <a:prstGeom prst="rect">
            <a:avLst/>
          </a:prstGeom>
        </p:spPr>
        <p:txBody>
          <a:bodyPr lIns="0" tIns="0" rIns="0" bIns="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2000" indent="-72000" defTabSz="360000">
              <a:lnSpc>
                <a:spcPct val="100000"/>
              </a:lnSpc>
              <a:spcBef>
                <a:spcPts val="0"/>
              </a:spcBef>
              <a:spcAft>
                <a:spcPts val="200"/>
              </a:spcAft>
              <a:buFont typeface="Arial" panose="020B0604020202020204" pitchFamily="34" charset="0"/>
              <a:buChar char="•"/>
            </a:pPr>
            <a:r>
              <a:rPr lang="de-DE" sz="1100" dirty="0"/>
              <a:t>einen Platz zum Schlafen</a:t>
            </a:r>
          </a:p>
        </p:txBody>
      </p:sp>
      <p:pic>
        <p:nvPicPr>
          <p:cNvPr id="25" name="Picture 24">
            <a:extLst>
              <a:ext uri="{FF2B5EF4-FFF2-40B4-BE49-F238E27FC236}">
                <a16:creationId xmlns:a16="http://schemas.microsoft.com/office/drawing/2014/main" id="{C0400F01-C733-F6A3-5CD9-7AB9474772A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63099" y="669003"/>
            <a:ext cx="782040" cy="782040"/>
          </a:xfrm>
          <a:prstGeom prst="rect">
            <a:avLst/>
          </a:prstGeom>
        </p:spPr>
      </p:pic>
      <p:sp>
        <p:nvSpPr>
          <p:cNvPr id="5" name="Subtitle 2">
            <a:extLst>
              <a:ext uri="{FF2B5EF4-FFF2-40B4-BE49-F238E27FC236}">
                <a16:creationId xmlns:a16="http://schemas.microsoft.com/office/drawing/2014/main" id="{A81E14CC-8A5A-96F8-D02A-1DA5AD800CA5}"/>
              </a:ext>
            </a:extLst>
          </p:cNvPr>
          <p:cNvSpPr txBox="1">
            <a:spLocks/>
          </p:cNvSpPr>
          <p:nvPr/>
        </p:nvSpPr>
        <p:spPr>
          <a:xfrm>
            <a:off x="1340710" y="1706921"/>
            <a:ext cx="1166352" cy="584376"/>
          </a:xfrm>
          <a:prstGeom prst="rect">
            <a:avLst/>
          </a:prstGeom>
        </p:spPr>
        <p:txBody>
          <a:bodyPr lIns="0" tIns="0" rIns="0" bIns="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2000" indent="-72000" defTabSz="360000">
              <a:lnSpc>
                <a:spcPct val="100000"/>
              </a:lnSpc>
              <a:spcBef>
                <a:spcPts val="0"/>
              </a:spcBef>
              <a:spcAft>
                <a:spcPts val="200"/>
              </a:spcAft>
              <a:buFont typeface="Arial" panose="020B0604020202020204" pitchFamily="34" charset="0"/>
              <a:buChar char="•"/>
            </a:pPr>
            <a:r>
              <a:rPr lang="de-DE" sz="1100" dirty="0"/>
              <a:t>Lebensmittel</a:t>
            </a:r>
          </a:p>
        </p:txBody>
      </p:sp>
      <p:sp>
        <p:nvSpPr>
          <p:cNvPr id="6" name="Subtitle 2">
            <a:extLst>
              <a:ext uri="{FF2B5EF4-FFF2-40B4-BE49-F238E27FC236}">
                <a16:creationId xmlns:a16="http://schemas.microsoft.com/office/drawing/2014/main" id="{CB8D3B9D-7FEE-0272-FD6B-39F7E73BDCE3}"/>
              </a:ext>
            </a:extLst>
          </p:cNvPr>
          <p:cNvSpPr txBox="1">
            <a:spLocks/>
          </p:cNvSpPr>
          <p:nvPr/>
        </p:nvSpPr>
        <p:spPr>
          <a:xfrm>
            <a:off x="1320601" y="2477497"/>
            <a:ext cx="1166352" cy="584376"/>
          </a:xfrm>
          <a:prstGeom prst="rect">
            <a:avLst/>
          </a:prstGeom>
        </p:spPr>
        <p:txBody>
          <a:bodyPr lIns="0" tIns="0" rIns="0" bIns="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2000" indent="-72000" defTabSz="360000">
              <a:lnSpc>
                <a:spcPct val="100000"/>
              </a:lnSpc>
              <a:spcBef>
                <a:spcPts val="0"/>
              </a:spcBef>
              <a:spcAft>
                <a:spcPts val="200"/>
              </a:spcAft>
              <a:buFont typeface="Arial" panose="020B0604020202020204" pitchFamily="34" charset="0"/>
              <a:buChar char="•"/>
            </a:pPr>
            <a:r>
              <a:rPr lang="de-DE" sz="1100" dirty="0"/>
              <a:t>Kleidung</a:t>
            </a:r>
          </a:p>
        </p:txBody>
      </p:sp>
      <p:sp>
        <p:nvSpPr>
          <p:cNvPr id="7" name="Subtitle 2">
            <a:extLst>
              <a:ext uri="{FF2B5EF4-FFF2-40B4-BE49-F238E27FC236}">
                <a16:creationId xmlns:a16="http://schemas.microsoft.com/office/drawing/2014/main" id="{68F9ECCA-6566-B5DB-C11D-F8E6F5040452}"/>
              </a:ext>
            </a:extLst>
          </p:cNvPr>
          <p:cNvSpPr txBox="1">
            <a:spLocks/>
          </p:cNvSpPr>
          <p:nvPr/>
        </p:nvSpPr>
        <p:spPr>
          <a:xfrm>
            <a:off x="3398148" y="1015841"/>
            <a:ext cx="1427626" cy="620077"/>
          </a:xfrm>
          <a:prstGeom prst="rect">
            <a:avLst/>
          </a:prstGeom>
        </p:spPr>
        <p:txBody>
          <a:bodyPr lIns="0" tIns="0" rIns="0" bIns="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2000" indent="-72000" defTabSz="360000">
              <a:lnSpc>
                <a:spcPct val="100000"/>
              </a:lnSpc>
              <a:spcBef>
                <a:spcPts val="0"/>
              </a:spcBef>
              <a:spcAft>
                <a:spcPts val="200"/>
              </a:spcAft>
              <a:buFont typeface="Arial" panose="020B0604020202020204" pitchFamily="34" charset="0"/>
              <a:buChar char="•"/>
            </a:pPr>
            <a:r>
              <a:rPr lang="de-DE" sz="1100" dirty="0"/>
              <a:t>Produkte für die Körperpflege</a:t>
            </a:r>
          </a:p>
        </p:txBody>
      </p:sp>
      <p:pic>
        <p:nvPicPr>
          <p:cNvPr id="9" name="Picture 8">
            <a:extLst>
              <a:ext uri="{FF2B5EF4-FFF2-40B4-BE49-F238E27FC236}">
                <a16:creationId xmlns:a16="http://schemas.microsoft.com/office/drawing/2014/main" id="{4E5F5EE4-B2CE-DC42-43C0-96C2AC823BB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39958" y="708040"/>
            <a:ext cx="826674" cy="826674"/>
          </a:xfrm>
          <a:prstGeom prst="rect">
            <a:avLst/>
          </a:prstGeom>
        </p:spPr>
      </p:pic>
      <p:pic>
        <p:nvPicPr>
          <p:cNvPr id="12" name="Picture 11">
            <a:extLst>
              <a:ext uri="{FF2B5EF4-FFF2-40B4-BE49-F238E27FC236}">
                <a16:creationId xmlns:a16="http://schemas.microsoft.com/office/drawing/2014/main" id="{E78E33E7-B813-52CC-06F0-314A69717C9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3099" y="1395295"/>
            <a:ext cx="734865" cy="734865"/>
          </a:xfrm>
          <a:prstGeom prst="rect">
            <a:avLst/>
          </a:prstGeom>
        </p:spPr>
      </p:pic>
      <p:sp>
        <p:nvSpPr>
          <p:cNvPr id="8" name="Subtitle 2">
            <a:extLst>
              <a:ext uri="{FF2B5EF4-FFF2-40B4-BE49-F238E27FC236}">
                <a16:creationId xmlns:a16="http://schemas.microsoft.com/office/drawing/2014/main" id="{37D5B4F0-2B9B-3122-7167-01FB06B3888E}"/>
              </a:ext>
            </a:extLst>
          </p:cNvPr>
          <p:cNvSpPr txBox="1">
            <a:spLocks/>
          </p:cNvSpPr>
          <p:nvPr/>
        </p:nvSpPr>
        <p:spPr>
          <a:xfrm>
            <a:off x="3398148" y="2005442"/>
            <a:ext cx="1427626" cy="800650"/>
          </a:xfrm>
          <a:prstGeom prst="rect">
            <a:avLst/>
          </a:prstGeom>
        </p:spPr>
        <p:txBody>
          <a:bodyPr lIns="0" tIns="0" rIns="0" bIns="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2000" indent="-72000" defTabSz="360000">
              <a:lnSpc>
                <a:spcPct val="100000"/>
              </a:lnSpc>
              <a:spcBef>
                <a:spcPts val="0"/>
              </a:spcBef>
              <a:spcAft>
                <a:spcPts val="200"/>
              </a:spcAft>
              <a:buFont typeface="Arial" panose="020B0604020202020204" pitchFamily="34" charset="0"/>
              <a:buChar char="•"/>
            </a:pPr>
            <a:r>
              <a:rPr lang="de-DE" sz="1100" dirty="0"/>
              <a:t>Geld für den täglichen Bedarf</a:t>
            </a:r>
          </a:p>
        </p:txBody>
      </p:sp>
      <p:grpSp>
        <p:nvGrpSpPr>
          <p:cNvPr id="15" name="Group 14">
            <a:extLst>
              <a:ext uri="{FF2B5EF4-FFF2-40B4-BE49-F238E27FC236}">
                <a16:creationId xmlns:a16="http://schemas.microsoft.com/office/drawing/2014/main" id="{883E35EE-E1B9-E423-40F4-451F064DD499}"/>
              </a:ext>
              <a:ext uri="{C183D7F6-B498-43B3-948B-1728B52AA6E4}">
                <adec:decorative xmlns:adec="http://schemas.microsoft.com/office/drawing/2017/decorative" val="1"/>
              </a:ext>
            </a:extLst>
          </p:cNvPr>
          <p:cNvGrpSpPr/>
          <p:nvPr/>
        </p:nvGrpSpPr>
        <p:grpSpPr>
          <a:xfrm>
            <a:off x="2509427" y="1873757"/>
            <a:ext cx="711908" cy="903089"/>
            <a:chOff x="2509427" y="1649093"/>
            <a:chExt cx="711908" cy="903089"/>
          </a:xfrm>
        </p:grpSpPr>
        <p:pic>
          <p:nvPicPr>
            <p:cNvPr id="10" name="Picture 9">
              <a:extLst>
                <a:ext uri="{FF2B5EF4-FFF2-40B4-BE49-F238E27FC236}">
                  <a16:creationId xmlns:a16="http://schemas.microsoft.com/office/drawing/2014/main" id="{F23C3AEF-0271-D1AB-B29A-0FBA44D4842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598454" y="1649093"/>
              <a:ext cx="510506" cy="436305"/>
            </a:xfrm>
            <a:prstGeom prst="rect">
              <a:avLst/>
            </a:prstGeom>
          </p:spPr>
        </p:pic>
        <p:pic>
          <p:nvPicPr>
            <p:cNvPr id="16" name="Picture 15">
              <a:extLst>
                <a:ext uri="{FF2B5EF4-FFF2-40B4-BE49-F238E27FC236}">
                  <a16:creationId xmlns:a16="http://schemas.microsoft.com/office/drawing/2014/main" id="{96077952-85D7-0F00-2F62-F77C039C267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663825" y="2313634"/>
              <a:ext cx="374380" cy="238548"/>
            </a:xfrm>
            <a:prstGeom prst="rect">
              <a:avLst/>
            </a:prstGeom>
          </p:spPr>
        </p:pic>
        <p:pic>
          <p:nvPicPr>
            <p:cNvPr id="17" name="Picture 16">
              <a:extLst>
                <a:ext uri="{FF2B5EF4-FFF2-40B4-BE49-F238E27FC236}">
                  <a16:creationId xmlns:a16="http://schemas.microsoft.com/office/drawing/2014/main" id="{F679F947-8173-7801-7675-29DE079CEAF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509427" y="2083081"/>
              <a:ext cx="390676" cy="230554"/>
            </a:xfrm>
            <a:prstGeom prst="rect">
              <a:avLst/>
            </a:prstGeom>
          </p:spPr>
        </p:pic>
        <p:pic>
          <p:nvPicPr>
            <p:cNvPr id="18" name="Picture 17">
              <a:extLst>
                <a:ext uri="{FF2B5EF4-FFF2-40B4-BE49-F238E27FC236}">
                  <a16:creationId xmlns:a16="http://schemas.microsoft.com/office/drawing/2014/main" id="{8BCD3D0E-FD05-06F2-E8C0-A710054B992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887641" y="2010255"/>
              <a:ext cx="333694" cy="436305"/>
            </a:xfrm>
            <a:prstGeom prst="rect">
              <a:avLst/>
            </a:prstGeom>
          </p:spPr>
        </p:pic>
      </p:grpSp>
      <p:pic>
        <p:nvPicPr>
          <p:cNvPr id="11" name="Picture 10">
            <a:extLst>
              <a:ext uri="{FF2B5EF4-FFF2-40B4-BE49-F238E27FC236}">
                <a16:creationId xmlns:a16="http://schemas.microsoft.com/office/drawing/2014/main" id="{6665CF82-1797-EDD8-2DAD-0F46688B11C8}"/>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77579" y="2203159"/>
            <a:ext cx="731521" cy="731521"/>
          </a:xfrm>
          <a:prstGeom prst="rect">
            <a:avLst/>
          </a:prstGeom>
        </p:spPr>
      </p:pic>
      <p:sp>
        <p:nvSpPr>
          <p:cNvPr id="2" name="Subtitle 2">
            <a:extLst>
              <a:ext uri="{FF2B5EF4-FFF2-40B4-BE49-F238E27FC236}">
                <a16:creationId xmlns:a16="http://schemas.microsoft.com/office/drawing/2014/main" id="{76AEBD0A-F0B3-996A-5738-E2E09336691A}"/>
              </a:ext>
            </a:extLst>
          </p:cNvPr>
          <p:cNvSpPr>
            <a:spLocks noGrp="1"/>
          </p:cNvSpPr>
          <p:nvPr>
            <p:ph type="subTitle" idx="1"/>
          </p:nvPr>
        </p:nvSpPr>
        <p:spPr>
          <a:xfrm>
            <a:off x="2809874" y="4291876"/>
            <a:ext cx="2122125" cy="1195963"/>
          </a:xfrm>
        </p:spPr>
        <p:txBody>
          <a:bodyPr anchor="t" anchorCtr="0"/>
          <a:lstStyle/>
          <a:p>
            <a:pPr>
              <a:spcAft>
                <a:spcPts val="400"/>
              </a:spcAft>
            </a:pPr>
            <a:r>
              <a:rPr lang="de-DE" dirty="0"/>
              <a:t>Als Kind hast du das Recht auf Bildung und Lernen. </a:t>
            </a:r>
            <a:r>
              <a:rPr lang="de-DE" sz="1100" dirty="0"/>
              <a:t>Die Mitarbeitenden informieren dich über Bildungs- und Freizeitaktivitäten, die dir helfen, </a:t>
            </a:r>
            <a:br>
              <a:rPr lang="de-DE" sz="1100" dirty="0"/>
            </a:br>
            <a:r>
              <a:rPr lang="de-DE" sz="1100" dirty="0"/>
              <a:t>zu lernen, dich weiterzuentwickeln und neue Freundinnen und Freunde zu finden.</a:t>
            </a:r>
          </a:p>
        </p:txBody>
      </p:sp>
      <p:pic>
        <p:nvPicPr>
          <p:cNvPr id="13" name="Picture 12" descr="Ein Junge im vorderen Teil eines Klassenzimmers spricht mit seinem Lehrer, der auf die Tafel zeigt.">
            <a:extLst>
              <a:ext uri="{FF2B5EF4-FFF2-40B4-BE49-F238E27FC236}">
                <a16:creationId xmlns:a16="http://schemas.microsoft.com/office/drawing/2014/main" id="{C0319841-7FE5-3E98-D5E7-0CA29FB549B6}"/>
              </a:ext>
            </a:extLst>
          </p:cNvPr>
          <p:cNvPicPr>
            <a:picLocks noChangeAspect="1"/>
          </p:cNvPicPr>
          <p:nvPr/>
        </p:nvPicPr>
        <p:blipFill>
          <a:blip r:embed="rId10"/>
          <a:srcRect l="1987" r="1987"/>
          <a:stretch/>
        </p:blipFill>
        <p:spPr>
          <a:xfrm>
            <a:off x="437321" y="4288532"/>
            <a:ext cx="1937221" cy="1357105"/>
          </a:xfrm>
          <a:prstGeom prst="rect">
            <a:avLst/>
          </a:prstGeom>
        </p:spPr>
      </p:pic>
      <p:sp>
        <p:nvSpPr>
          <p:cNvPr id="20" name="Subtitle 2">
            <a:extLst>
              <a:ext uri="{FF2B5EF4-FFF2-40B4-BE49-F238E27FC236}">
                <a16:creationId xmlns:a16="http://schemas.microsoft.com/office/drawing/2014/main" id="{C8442997-2263-0E2C-0A75-564697DDB7EC}"/>
              </a:ext>
            </a:extLst>
          </p:cNvPr>
          <p:cNvSpPr txBox="1">
            <a:spLocks/>
          </p:cNvSpPr>
          <p:nvPr/>
        </p:nvSpPr>
        <p:spPr>
          <a:xfrm>
            <a:off x="2838808" y="5954623"/>
            <a:ext cx="1978891" cy="1139609"/>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400"/>
              </a:spcAft>
              <a:buClrTx/>
              <a:buSzTx/>
              <a:buFont typeface="Arial" panose="020B0604020202020204" pitchFamily="34" charset="0"/>
              <a:buNone/>
              <a:tabLst/>
              <a:defRPr/>
            </a:pPr>
            <a:r>
              <a:rPr kumimoji="0" lang="de-DE" sz="1100" b="0" i="0" u="none" strike="noStrike" cap="none"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rPr>
              <a:t>Je nach deinem Alter und deiner Situation kannst du vielleicht arbeiten, wenn du das willst. Dein </a:t>
            </a:r>
            <a:r>
              <a:rPr lang="de-DE" sz="1100" dirty="0">
                <a:effectLst/>
                <a:latin typeface="Calibri" panose="020F0502020204030204" pitchFamily="34" charset="0"/>
                <a:ea typeface="Calibri"/>
                <a:cs typeface="Arial" panose="020B0604020202020204" pitchFamily="34" charset="0"/>
              </a:rPr>
              <a:t>Vertreter </a:t>
            </a:r>
            <a:r>
              <a:rPr kumimoji="0" lang="de-DE" sz="1100" b="0" i="0" u="none" strike="noStrike" cap="none"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rPr>
              <a:t>und die Mitarbeitenden werden dir weitere Informationen geben. </a:t>
            </a:r>
          </a:p>
        </p:txBody>
      </p:sp>
      <p:pic>
        <p:nvPicPr>
          <p:cNvPr id="21" name="Picture 20" descr="Ein Mädchen, das als Kellnerin in einem Café arbeitet.">
            <a:extLst>
              <a:ext uri="{FF2B5EF4-FFF2-40B4-BE49-F238E27FC236}">
                <a16:creationId xmlns:a16="http://schemas.microsoft.com/office/drawing/2014/main" id="{044A89AB-8558-47BC-20CE-974E7F2C9596}"/>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43152" y="5952564"/>
            <a:ext cx="1010837" cy="1027368"/>
          </a:xfrm>
          <a:prstGeom prst="rect">
            <a:avLst/>
          </a:prstGeom>
        </p:spPr>
      </p:pic>
      <p:pic>
        <p:nvPicPr>
          <p:cNvPr id="22" name="Picture 21" descr="Ein Junge an einer Nähmaschine.">
            <a:extLst>
              <a:ext uri="{FF2B5EF4-FFF2-40B4-BE49-F238E27FC236}">
                <a16:creationId xmlns:a16="http://schemas.microsoft.com/office/drawing/2014/main" id="{4AA27049-32F2-4B0E-B699-92B26B4EF81B}"/>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492549" y="5972529"/>
            <a:ext cx="1010836" cy="999604"/>
          </a:xfrm>
          <a:prstGeom prst="rect">
            <a:avLst/>
          </a:prstGeom>
        </p:spPr>
      </p:pic>
      <p:sp>
        <p:nvSpPr>
          <p:cNvPr id="3" name="Slide Number Placeholder 2">
            <a:extLst>
              <a:ext uri="{FF2B5EF4-FFF2-40B4-BE49-F238E27FC236}">
                <a16:creationId xmlns:a16="http://schemas.microsoft.com/office/drawing/2014/main" id="{C7BD9659-A423-39D7-1B98-972D85342B9D}"/>
              </a:ext>
            </a:extLst>
          </p:cNvPr>
          <p:cNvSpPr>
            <a:spLocks noGrp="1"/>
          </p:cNvSpPr>
          <p:nvPr>
            <p:ph type="sldNum" sz="quarter" idx="4"/>
          </p:nvPr>
        </p:nvSpPr>
        <p:spPr/>
        <p:txBody>
          <a:bodyPr anchor="ctr" anchorCtr="0"/>
          <a:lstStyle/>
          <a:p>
            <a:fld id="{40D27072-F98D-D44B-838D-C2300481805D}" type="slidenum">
              <a:rPr lang="en-LU" smtClean="0">
                <a:solidFill>
                  <a:schemeClr val="tx1"/>
                </a:solidFill>
              </a:rPr>
              <a:pPr/>
              <a:t>4</a:t>
            </a:fld>
            <a:endParaRPr lang="en-LU">
              <a:solidFill>
                <a:schemeClr val="tx1"/>
              </a:solidFill>
            </a:endParaRPr>
          </a:p>
        </p:txBody>
      </p:sp>
    </p:spTree>
    <p:extLst>
      <p:ext uri="{BB962C8B-B14F-4D97-AF65-F5344CB8AC3E}">
        <p14:creationId xmlns:p14="http://schemas.microsoft.com/office/powerpoint/2010/main" val="2102947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D82A9-671E-8263-071E-81BE615A6E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999AFC-7CD3-4E9E-5444-A3F3C11D87B5}"/>
              </a:ext>
            </a:extLst>
          </p:cNvPr>
          <p:cNvSpPr>
            <a:spLocks noGrp="1"/>
          </p:cNvSpPr>
          <p:nvPr>
            <p:ph type="ctrTitle"/>
          </p:nvPr>
        </p:nvSpPr>
        <p:spPr>
          <a:xfrm>
            <a:off x="648000" y="342000"/>
            <a:ext cx="4284000" cy="266602"/>
          </a:xfrm>
        </p:spPr>
        <p:txBody>
          <a:bodyPr/>
          <a:lstStyle/>
          <a:p>
            <a:r>
              <a:rPr lang="de-DE"/>
              <a:t>RECHT AUF MEDIZINISCHE VERSORGUNG</a:t>
            </a:r>
          </a:p>
        </p:txBody>
      </p:sp>
      <p:sp>
        <p:nvSpPr>
          <p:cNvPr id="3" name="Subtitle 2">
            <a:extLst>
              <a:ext uri="{FF2B5EF4-FFF2-40B4-BE49-F238E27FC236}">
                <a16:creationId xmlns:a16="http://schemas.microsoft.com/office/drawing/2014/main" id="{21D7B1F1-F491-282C-1EFD-B0973855729A}"/>
              </a:ext>
            </a:extLst>
          </p:cNvPr>
          <p:cNvSpPr>
            <a:spLocks noGrp="1"/>
          </p:cNvSpPr>
          <p:nvPr>
            <p:ph type="subTitle" idx="1"/>
          </p:nvPr>
        </p:nvSpPr>
        <p:spPr>
          <a:xfrm>
            <a:off x="360000" y="697515"/>
            <a:ext cx="4536000" cy="1018365"/>
          </a:xfrm>
        </p:spPr>
        <p:txBody>
          <a:bodyPr/>
          <a:lstStyle/>
          <a:p>
            <a:pPr fontAlgn="base">
              <a:lnSpc>
                <a:spcPct val="100000"/>
              </a:lnSpc>
              <a:spcAft>
                <a:spcPts val="400"/>
              </a:spcAft>
            </a:pPr>
            <a:r>
              <a:rPr lang="de-DE" sz="1050" b="1" dirty="0"/>
              <a:t>Die Behörden sorgen dafür, dass du die medizinische Versorgung bekommst, die du brauchst.</a:t>
            </a:r>
          </a:p>
          <a:p>
            <a:pPr>
              <a:lnSpc>
                <a:spcPct val="100000"/>
              </a:lnSpc>
              <a:spcAft>
                <a:spcPts val="400"/>
              </a:spcAft>
            </a:pPr>
            <a:r>
              <a:rPr lang="de-DE" sz="1050" dirty="0"/>
              <a:t>Die Mitarbeitenden und dein </a:t>
            </a:r>
            <a:r>
              <a:rPr lang="de-DE" sz="1050" dirty="0">
                <a:effectLst/>
                <a:latin typeface="Calibri" panose="020F0502020204030204" pitchFamily="34" charset="0"/>
                <a:ea typeface="Calibri"/>
                <a:cs typeface="Arial" panose="020B0604020202020204" pitchFamily="34" charset="0"/>
              </a:rPr>
              <a:t>Vertreter </a:t>
            </a:r>
            <a:r>
              <a:rPr lang="de-DE" sz="1050" dirty="0"/>
              <a:t>teilen dir mit, ob du zu einer medizinischen Untersuchung gehen musst,</a:t>
            </a:r>
            <a:r>
              <a:rPr lang="de-DE" sz="1050" dirty="0">
                <a:solidFill>
                  <a:schemeClr val="bg1"/>
                </a:solidFill>
              </a:rPr>
              <a:t> </a:t>
            </a:r>
            <a:r>
              <a:rPr lang="de-DE" sz="1050" dirty="0"/>
              <a:t>die von einer Pflegekraft oder einer Ärztin/einem Arzt durchgeführt wird. </a:t>
            </a:r>
          </a:p>
        </p:txBody>
      </p:sp>
      <p:pic>
        <p:nvPicPr>
          <p:cNvPr id="12" name="Picture 11" descr="Ein unbegleiteter Junge in der Arztpraxis mit seinem Vormund oder Vertreter und der Ärztin vor der medizinischen Untersuchung.">
            <a:extLst>
              <a:ext uri="{FF2B5EF4-FFF2-40B4-BE49-F238E27FC236}">
                <a16:creationId xmlns:a16="http://schemas.microsoft.com/office/drawing/2014/main" id="{479D7711-181B-B60D-1754-12A775DED67F}"/>
              </a:ext>
            </a:extLst>
          </p:cNvPr>
          <p:cNvPicPr>
            <a:picLocks noChangeAspect="1"/>
          </p:cNvPicPr>
          <p:nvPr/>
        </p:nvPicPr>
        <p:blipFill>
          <a:blip r:embed="rId3">
            <a:extLst>
              <a:ext uri="{28A0092B-C50C-407E-A947-70E740481C1C}">
                <a14:useLocalDpi xmlns:a14="http://schemas.microsoft.com/office/drawing/2010/main" val="0"/>
              </a:ext>
            </a:extLst>
          </a:blip>
          <a:srcRect r="2477"/>
          <a:stretch/>
        </p:blipFill>
        <p:spPr>
          <a:xfrm>
            <a:off x="997408" y="1720181"/>
            <a:ext cx="3205027" cy="1388525"/>
          </a:xfrm>
          <a:prstGeom prst="rect">
            <a:avLst/>
          </a:prstGeom>
        </p:spPr>
      </p:pic>
      <p:pic>
        <p:nvPicPr>
          <p:cNvPr id="17" name="Picture 16">
            <a:extLst>
              <a:ext uri="{FF2B5EF4-FFF2-40B4-BE49-F238E27FC236}">
                <a16:creationId xmlns:a16="http://schemas.microsoft.com/office/drawing/2014/main" id="{9754BD4F-A6CF-FF79-26B7-2C0F212C8F2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450856" y="3165527"/>
            <a:ext cx="799691" cy="681904"/>
          </a:xfrm>
          <a:prstGeom prst="rect">
            <a:avLst/>
          </a:prstGeom>
        </p:spPr>
      </p:pic>
      <p:pic>
        <p:nvPicPr>
          <p:cNvPr id="21" name="Picture 20">
            <a:extLst>
              <a:ext uri="{FF2B5EF4-FFF2-40B4-BE49-F238E27FC236}">
                <a16:creationId xmlns:a16="http://schemas.microsoft.com/office/drawing/2014/main" id="{658CDF0D-A24D-1C5A-9AF7-4A5970ED0D5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609389" y="3165527"/>
            <a:ext cx="799691" cy="681904"/>
          </a:xfrm>
          <a:prstGeom prst="rect">
            <a:avLst/>
          </a:prstGeom>
        </p:spPr>
      </p:pic>
      <p:pic>
        <p:nvPicPr>
          <p:cNvPr id="18" name="Picture 17">
            <a:extLst>
              <a:ext uri="{FF2B5EF4-FFF2-40B4-BE49-F238E27FC236}">
                <a16:creationId xmlns:a16="http://schemas.microsoft.com/office/drawing/2014/main" id="{3DFD29D1-9F74-C97E-A664-E635EACA7C2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7922" y="3225097"/>
            <a:ext cx="407499" cy="582142"/>
          </a:xfrm>
          <a:prstGeom prst="rect">
            <a:avLst/>
          </a:prstGeom>
        </p:spPr>
      </p:pic>
      <p:pic>
        <p:nvPicPr>
          <p:cNvPr id="19" name="Picture 18">
            <a:extLst>
              <a:ext uri="{FF2B5EF4-FFF2-40B4-BE49-F238E27FC236}">
                <a16:creationId xmlns:a16="http://schemas.microsoft.com/office/drawing/2014/main" id="{80C4D254-623D-CC28-F98B-0B6A3780F12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34263" y="3225097"/>
            <a:ext cx="455736" cy="562765"/>
          </a:xfrm>
          <a:prstGeom prst="rect">
            <a:avLst/>
          </a:prstGeom>
        </p:spPr>
      </p:pic>
      <p:pic>
        <p:nvPicPr>
          <p:cNvPr id="20" name="Picture 19">
            <a:extLst>
              <a:ext uri="{FF2B5EF4-FFF2-40B4-BE49-F238E27FC236}">
                <a16:creationId xmlns:a16="http://schemas.microsoft.com/office/drawing/2014/main" id="{71514553-5296-B7E3-D8D5-ED16C067BA6F}"/>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48841" y="3225097"/>
            <a:ext cx="558461" cy="582142"/>
          </a:xfrm>
          <a:prstGeom prst="rect">
            <a:avLst/>
          </a:prstGeom>
        </p:spPr>
      </p:pic>
      <p:pic>
        <p:nvPicPr>
          <p:cNvPr id="13" name="Picture 12">
            <a:extLst>
              <a:ext uri="{FF2B5EF4-FFF2-40B4-BE49-F238E27FC236}">
                <a16:creationId xmlns:a16="http://schemas.microsoft.com/office/drawing/2014/main" id="{E333ABA8-1505-85A7-6DD5-4C50D4B87DA8}"/>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90458" y="3986111"/>
            <a:ext cx="149980" cy="203200"/>
          </a:xfrm>
          <a:prstGeom prst="rect">
            <a:avLst/>
          </a:prstGeom>
        </p:spPr>
      </p:pic>
      <p:sp>
        <p:nvSpPr>
          <p:cNvPr id="5" name="Title 1">
            <a:extLst>
              <a:ext uri="{FF2B5EF4-FFF2-40B4-BE49-F238E27FC236}">
                <a16:creationId xmlns:a16="http://schemas.microsoft.com/office/drawing/2014/main" id="{38F9F6A5-E1FC-5C12-B155-2976A524F507}"/>
              </a:ext>
            </a:extLst>
          </p:cNvPr>
          <p:cNvSpPr txBox="1">
            <a:spLocks/>
          </p:cNvSpPr>
          <p:nvPr/>
        </p:nvSpPr>
        <p:spPr>
          <a:xfrm>
            <a:off x="702856" y="3961686"/>
            <a:ext cx="4284000" cy="654401"/>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r>
              <a:rPr lang="de-DE" dirty="0"/>
              <a:t>INFORMIERE DIE MITARBEITENDEN UND DEINEN VERTRETER, WENN …</a:t>
            </a:r>
          </a:p>
          <a:p>
            <a:endParaRPr lang="en-GB" dirty="0"/>
          </a:p>
        </p:txBody>
      </p:sp>
      <p:sp>
        <p:nvSpPr>
          <p:cNvPr id="15" name="Subtitle 2">
            <a:extLst>
              <a:ext uri="{FF2B5EF4-FFF2-40B4-BE49-F238E27FC236}">
                <a16:creationId xmlns:a16="http://schemas.microsoft.com/office/drawing/2014/main" id="{7590DC81-C461-1DCD-40CF-6F2AAB157B87}"/>
              </a:ext>
            </a:extLst>
          </p:cNvPr>
          <p:cNvSpPr txBox="1">
            <a:spLocks/>
          </p:cNvSpPr>
          <p:nvPr/>
        </p:nvSpPr>
        <p:spPr>
          <a:xfrm>
            <a:off x="450856" y="4345530"/>
            <a:ext cx="4536000" cy="1356927"/>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9728" indent="-109728">
              <a:spcAft>
                <a:spcPts val="200"/>
              </a:spcAft>
              <a:buFont typeface="Arial" panose="020B0604020202020204" pitchFamily="34" charset="0"/>
              <a:buChar char="•"/>
            </a:pPr>
            <a:r>
              <a:rPr lang="de-DE" sz="1050" dirty="0"/>
              <a:t>du krank oder verletzt bist oder dringend medizinische Hilfe brauchst, </a:t>
            </a:r>
          </a:p>
          <a:p>
            <a:pPr marL="109728" indent="-109728">
              <a:spcAft>
                <a:spcPts val="200"/>
              </a:spcAft>
              <a:buFont typeface="Arial" panose="020B0604020202020204" pitchFamily="34" charset="0"/>
              <a:buChar char="•"/>
            </a:pPr>
            <a:r>
              <a:rPr lang="de-DE" sz="1050" dirty="0"/>
              <a:t>du eine Behinderung hast, </a:t>
            </a:r>
          </a:p>
          <a:p>
            <a:pPr marL="109728" indent="-109728">
              <a:spcAft>
                <a:spcPts val="200"/>
              </a:spcAft>
              <a:buFont typeface="Arial" panose="020B0604020202020204" pitchFamily="34" charset="0"/>
              <a:buChar char="•"/>
            </a:pPr>
            <a:r>
              <a:rPr lang="de-DE" sz="1050" dirty="0"/>
              <a:t>du missbraucht wurdest,</a:t>
            </a:r>
          </a:p>
          <a:p>
            <a:pPr marL="109728" indent="-109728">
              <a:spcAft>
                <a:spcPts val="200"/>
              </a:spcAft>
              <a:buFont typeface="Arial" panose="020B0604020202020204" pitchFamily="34" charset="0"/>
              <a:buChar char="•"/>
            </a:pPr>
            <a:r>
              <a:rPr lang="de-DE" sz="1050" dirty="0"/>
              <a:t>du Angst vor jemandem hattest oder hast,</a:t>
            </a:r>
          </a:p>
          <a:p>
            <a:pPr marL="109728" indent="-109728">
              <a:spcAft>
                <a:spcPts val="200"/>
              </a:spcAft>
              <a:buFont typeface="Arial" panose="020B0604020202020204" pitchFamily="34" charset="0"/>
              <a:buChar char="•"/>
            </a:pPr>
            <a:r>
              <a:rPr lang="de-DE" sz="1050" dirty="0"/>
              <a:t>du schwanger bist oder sein könntest,</a:t>
            </a:r>
          </a:p>
          <a:p>
            <a:pPr marL="109728" indent="-109728">
              <a:spcAft>
                <a:spcPts val="200"/>
              </a:spcAft>
              <a:buFont typeface="Arial" panose="020B0604020202020204" pitchFamily="34" charset="0"/>
              <a:buChar char="•"/>
            </a:pPr>
            <a:r>
              <a:rPr lang="de-DE" sz="1050" dirty="0"/>
              <a:t>du aus einem anderen Grund Unterstützung brauchst.</a:t>
            </a:r>
          </a:p>
        </p:txBody>
      </p:sp>
      <p:sp>
        <p:nvSpPr>
          <p:cNvPr id="6" name="Rectangle 5">
            <a:extLst>
              <a:ext uri="{FF2B5EF4-FFF2-40B4-BE49-F238E27FC236}">
                <a16:creationId xmlns:a16="http://schemas.microsoft.com/office/drawing/2014/main" id="{95155D14-70EF-EC59-6B1E-6D532C60AD47}"/>
              </a:ext>
              <a:ext uri="{C183D7F6-B498-43B3-948B-1728B52AA6E4}">
                <adec:decorative xmlns:adec="http://schemas.microsoft.com/office/drawing/2017/decorative" val="1"/>
              </a:ext>
            </a:extLst>
          </p:cNvPr>
          <p:cNvSpPr/>
          <p:nvPr/>
        </p:nvSpPr>
        <p:spPr>
          <a:xfrm>
            <a:off x="246145" y="5697013"/>
            <a:ext cx="4896000" cy="1356927"/>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16" name="Subtitle 2">
            <a:extLst>
              <a:ext uri="{FF2B5EF4-FFF2-40B4-BE49-F238E27FC236}">
                <a16:creationId xmlns:a16="http://schemas.microsoft.com/office/drawing/2014/main" id="{A4C5FD43-7003-D4C3-CB71-3419E1B96D6D}"/>
              </a:ext>
            </a:extLst>
          </p:cNvPr>
          <p:cNvSpPr txBox="1">
            <a:spLocks/>
          </p:cNvSpPr>
          <p:nvPr/>
        </p:nvSpPr>
        <p:spPr>
          <a:xfrm>
            <a:off x="375254" y="5756899"/>
            <a:ext cx="4536000" cy="1235525"/>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sz="1000" dirty="0"/>
              <a:t>Wenn du dich oft traurig, wütend, ängstlich oder besorgt fühlst oder Schlafstörungen hast, kannst du mit einem </a:t>
            </a:r>
            <a:r>
              <a:rPr lang="de-DE" sz="1000" b="1" dirty="0"/>
              <a:t>Psychologen oder einer Psychologin</a:t>
            </a:r>
            <a:r>
              <a:rPr lang="de-DE" sz="1000" dirty="0"/>
              <a:t> sprechen. </a:t>
            </a:r>
          </a:p>
          <a:p>
            <a:pPr>
              <a:spcAft>
                <a:spcPts val="400"/>
              </a:spcAft>
            </a:pPr>
            <a:r>
              <a:rPr lang="de-DE" sz="1000" dirty="0"/>
              <a:t>Du kannst der Pflegekraft, dem Arzt, dem Psychologen, den Mitarbeitenden und deinem Vertreter vertrauen. Nichts, was du sagst, wird ohne deine Zustimmung an andere Personen als deinen Vormund/Vertreter weitergegeben. Die einzige Ausnahme ist, wenn dein Leben oder das Leben einer anderen Person in Gefahr ist. </a:t>
            </a:r>
          </a:p>
          <a:p>
            <a:pPr>
              <a:spcAft>
                <a:spcPts val="400"/>
              </a:spcAft>
            </a:pPr>
            <a:endParaRPr lang="en-US" sz="1000" dirty="0"/>
          </a:p>
          <a:p>
            <a:pPr>
              <a:spcAft>
                <a:spcPts val="400"/>
              </a:spcAft>
            </a:pPr>
            <a:endParaRPr lang="en-US" sz="1000" dirty="0"/>
          </a:p>
        </p:txBody>
      </p:sp>
      <p:sp>
        <p:nvSpPr>
          <p:cNvPr id="4" name="Slide Number Placeholder 3">
            <a:extLst>
              <a:ext uri="{FF2B5EF4-FFF2-40B4-BE49-F238E27FC236}">
                <a16:creationId xmlns:a16="http://schemas.microsoft.com/office/drawing/2014/main" id="{BF921A7A-0D80-01AF-C660-FF7022753AEF}"/>
              </a:ext>
            </a:extLst>
          </p:cNvPr>
          <p:cNvSpPr>
            <a:spLocks noGrp="1"/>
          </p:cNvSpPr>
          <p:nvPr>
            <p:ph type="sldNum" sz="quarter" idx="4"/>
          </p:nvPr>
        </p:nvSpPr>
        <p:spPr/>
        <p:txBody>
          <a:bodyPr/>
          <a:lstStyle/>
          <a:p>
            <a:fld id="{40D27072-F98D-D44B-838D-C2300481805D}" type="slidenum">
              <a:rPr lang="en-LU" smtClean="0">
                <a:solidFill>
                  <a:schemeClr val="tx1"/>
                </a:solidFill>
              </a:rPr>
              <a:pPr/>
              <a:t>5</a:t>
            </a:fld>
            <a:endParaRPr lang="en-LU">
              <a:solidFill>
                <a:schemeClr val="tx1"/>
              </a:solidFill>
            </a:endParaRPr>
          </a:p>
        </p:txBody>
      </p:sp>
    </p:spTree>
    <p:extLst>
      <p:ext uri="{BB962C8B-B14F-4D97-AF65-F5344CB8AC3E}">
        <p14:creationId xmlns:p14="http://schemas.microsoft.com/office/powerpoint/2010/main" val="2963481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FCA42-BA8E-2810-FDEE-700BADEEB534}"/>
              </a:ext>
            </a:extLst>
          </p:cNvPr>
          <p:cNvSpPr>
            <a:spLocks noGrp="1"/>
          </p:cNvSpPr>
          <p:nvPr>
            <p:ph type="ctrTitle"/>
          </p:nvPr>
        </p:nvSpPr>
        <p:spPr>
          <a:xfrm>
            <a:off x="648000" y="342000"/>
            <a:ext cx="4284000" cy="266602"/>
          </a:xfr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1400" b="1" i="0" u="none" strike="noStrike" cap="none" normalizeH="0" baseline="0" noProof="0">
                <a:ln>
                  <a:noFill/>
                </a:ln>
                <a:solidFill>
                  <a:srgbClr val="0E2841"/>
                </a:solidFill>
                <a:effectLst/>
                <a:uLnTx/>
                <a:uFillTx/>
                <a:latin typeface="Calibri" panose="020F0502020204030204" pitchFamily="34" charset="0"/>
                <a:ea typeface="Calibri"/>
                <a:cs typeface="Calibri" panose="020F0502020204030204" pitchFamily="34" charset="0"/>
              </a:rPr>
              <a:t>WO WIRST DU UNTERGEBRACHT?</a:t>
            </a:r>
          </a:p>
        </p:txBody>
      </p:sp>
      <p:sp>
        <p:nvSpPr>
          <p:cNvPr id="8" name="Subtitle 2">
            <a:extLst>
              <a:ext uri="{FF2B5EF4-FFF2-40B4-BE49-F238E27FC236}">
                <a16:creationId xmlns:a16="http://schemas.microsoft.com/office/drawing/2014/main" id="{0A30DDF4-57CC-4190-BCCB-ABE51F95FA48}"/>
              </a:ext>
            </a:extLst>
          </p:cNvPr>
          <p:cNvSpPr txBox="1">
            <a:spLocks/>
          </p:cNvSpPr>
          <p:nvPr/>
        </p:nvSpPr>
        <p:spPr>
          <a:xfrm>
            <a:off x="2821095" y="703481"/>
            <a:ext cx="2167440" cy="1758945"/>
          </a:xfrm>
          <a:prstGeom prst="rect">
            <a:avLst/>
          </a:prstGeom>
        </p:spPr>
        <p:txBody>
          <a:bodyPr lIns="36000" tIns="36000" rIns="36000" bIns="36000" anchor="t"/>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400"/>
              </a:spcAft>
              <a:buClrTx/>
              <a:buSzTx/>
              <a:buFont typeface="Arial" panose="020B0604020202020204" pitchFamily="34" charset="0"/>
              <a:buNone/>
              <a:tabLst/>
              <a:defRPr/>
            </a:pPr>
            <a:r>
              <a:rPr kumimoji="0" lang="de-DE" sz="1050" b="0" i="0" u="none" strike="noStrike" cap="none" normalizeH="0" baseline="0" noProof="0" dirty="0">
                <a:ln>
                  <a:noFill/>
                </a:ln>
                <a:solidFill>
                  <a:srgbClr val="000000"/>
                </a:solidFill>
                <a:effectLst/>
                <a:uLnTx/>
                <a:uFillTx/>
                <a:latin typeface="Calibri"/>
                <a:ea typeface="Calibri"/>
                <a:cs typeface="Calibri"/>
              </a:rPr>
              <a:t>Der Ort, an dem du untergebracht wirst,</a:t>
            </a:r>
            <a:r>
              <a:rPr lang="de-DE" sz="1050" dirty="0">
                <a:solidFill>
                  <a:srgbClr val="000000"/>
                </a:solidFill>
                <a:latin typeface="Calibri"/>
                <a:ea typeface="Calibri"/>
                <a:cs typeface="Calibri"/>
              </a:rPr>
              <a:t> während die Behörden deinen Asylantrag prüfen,</a:t>
            </a:r>
            <a:r>
              <a:rPr kumimoji="0" lang="de-DE" sz="1050" b="0" i="0" u="none" strike="noStrike" cap="none" normalizeH="0" baseline="0" noProof="0" dirty="0">
                <a:ln>
                  <a:noFill/>
                </a:ln>
                <a:solidFill>
                  <a:srgbClr val="000000"/>
                </a:solidFill>
                <a:effectLst/>
                <a:uLnTx/>
                <a:uFillTx/>
                <a:latin typeface="Calibri"/>
                <a:ea typeface="Calibri"/>
                <a:cs typeface="Calibri"/>
              </a:rPr>
              <a:t> hängt von deinem</a:t>
            </a:r>
            <a:r>
              <a:rPr lang="de-DE" sz="1050" dirty="0">
                <a:solidFill>
                  <a:srgbClr val="000000"/>
                </a:solidFill>
                <a:latin typeface="Calibri"/>
                <a:ea typeface="Calibri"/>
                <a:cs typeface="Calibri"/>
              </a:rPr>
              <a:t> Alter und deinen Bedürfnissen ab</a:t>
            </a:r>
            <a:r>
              <a:rPr kumimoji="0" lang="de-DE" sz="1050" b="0" i="0" u="none" strike="noStrike" cap="none" normalizeH="0" baseline="0" noProof="0" dirty="0">
                <a:ln>
                  <a:noFill/>
                </a:ln>
                <a:solidFill>
                  <a:srgbClr val="000000"/>
                </a:solidFill>
                <a:effectLst/>
                <a:uLnTx/>
                <a:uFillTx/>
                <a:latin typeface="Calibri"/>
                <a:ea typeface="Calibri"/>
                <a:cs typeface="Calibri"/>
              </a:rPr>
              <a:t>. </a:t>
            </a:r>
          </a:p>
          <a:p>
            <a:pPr marL="0" marR="0" lvl="0" indent="0" algn="l" defTabSz="914400" rtl="0" eaLnBrk="1" fontAlgn="auto" latinLnBrk="0" hangingPunct="1">
              <a:lnSpc>
                <a:spcPct val="110000"/>
              </a:lnSpc>
              <a:spcBef>
                <a:spcPts val="0"/>
              </a:spcBef>
              <a:spcAft>
                <a:spcPts val="400"/>
              </a:spcAft>
              <a:buClrTx/>
              <a:buSzTx/>
              <a:buFont typeface="Arial" panose="020B0604020202020204" pitchFamily="34" charset="0"/>
              <a:buNone/>
              <a:tabLst/>
              <a:defRPr/>
            </a:pPr>
            <a:r>
              <a:rPr kumimoji="0" lang="de-DE" sz="1050" b="0" i="0" u="none" strike="noStrike" cap="none" normalizeH="0" baseline="0" noProof="0" dirty="0">
                <a:ln>
                  <a:noFill/>
                </a:ln>
                <a:solidFill>
                  <a:srgbClr val="000000"/>
                </a:solidFill>
                <a:effectLst/>
                <a:uLnTx/>
                <a:uFillTx/>
                <a:latin typeface="Calibri"/>
                <a:ea typeface="Calibri"/>
                <a:cs typeface="Calibri"/>
              </a:rPr>
              <a:t>Dein Vertreter und die Mitarbeitenden werden dir sagen, wo du untergebracht wirst. </a:t>
            </a:r>
            <a:r>
              <a:rPr kumimoji="0" lang="de-DE" sz="1050" b="1" i="0" u="none" strike="noStrike" cap="none" normalizeH="0" baseline="0" noProof="0" dirty="0">
                <a:ln>
                  <a:noFill/>
                </a:ln>
                <a:solidFill>
                  <a:srgbClr val="000000"/>
                </a:solidFill>
                <a:effectLst/>
                <a:uLnTx/>
                <a:uFillTx/>
                <a:latin typeface="Calibri"/>
                <a:ea typeface="Calibri"/>
                <a:cs typeface="Calibri"/>
              </a:rPr>
              <a:t>Du </a:t>
            </a:r>
            <a:r>
              <a:rPr lang="de-DE" sz="1050" b="1" dirty="0">
                <a:solidFill>
                  <a:srgbClr val="000000"/>
                </a:solidFill>
                <a:latin typeface="Calibri"/>
                <a:ea typeface="Calibri"/>
                <a:cs typeface="Calibri"/>
              </a:rPr>
              <a:t>wirst</a:t>
            </a:r>
            <a:r>
              <a:rPr lang="de-DE" sz="1050" b="1" dirty="0">
                <a:solidFill>
                  <a:srgbClr val="000000"/>
                </a:solidFill>
                <a:highlight>
                  <a:srgbClr val="FFFFB4"/>
                </a:highlight>
                <a:latin typeface="Calibri"/>
                <a:ea typeface="Calibri"/>
                <a:cs typeface="Calibri"/>
              </a:rPr>
              <a:t> </a:t>
            </a:r>
            <a:r>
              <a:rPr kumimoji="0" lang="de-DE" sz="1050" b="1" i="0" u="none" strike="noStrike" cap="none" normalizeH="0" baseline="0" noProof="0" dirty="0">
                <a:ln>
                  <a:noFill/>
                </a:ln>
                <a:solidFill>
                  <a:srgbClr val="000000"/>
                </a:solidFill>
                <a:effectLst/>
                <a:uLnTx/>
                <a:uFillTx/>
                <a:latin typeface="Calibri"/>
                <a:ea typeface="Calibri"/>
                <a:cs typeface="Calibri"/>
              </a:rPr>
              <a:t>Unterstützung und Dienstleistungen nur an dem von den Behörden festgelegten Ort erhalten</a:t>
            </a:r>
            <a:r>
              <a:rPr kumimoji="0" lang="de-DE" sz="1050" b="0" i="0" u="none" strike="noStrike" cap="none" normalizeH="0" baseline="0" noProof="0" dirty="0">
                <a:ln>
                  <a:noFill/>
                </a:ln>
                <a:solidFill>
                  <a:srgbClr val="000000"/>
                </a:solidFill>
                <a:effectLst/>
                <a:uLnTx/>
                <a:uFillTx/>
                <a:latin typeface="Calibri"/>
                <a:ea typeface="Calibri"/>
                <a:cs typeface="Calibri"/>
              </a:rPr>
              <a:t>. </a:t>
            </a:r>
          </a:p>
        </p:txBody>
      </p:sp>
      <p:pic>
        <p:nvPicPr>
          <p:cNvPr id="17" name="Picture 16" descr="Eine Mitarbeiterin, die einer Gruppe unbegleiteter Kinder zeigt, wo sie untergebracht werden. Im Hintergrund sind Gebäude und Bäume zu sehen.">
            <a:extLst>
              <a:ext uri="{FF2B5EF4-FFF2-40B4-BE49-F238E27FC236}">
                <a16:creationId xmlns:a16="http://schemas.microsoft.com/office/drawing/2014/main" id="{02917313-838D-8460-65AC-563EB201BB4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2583" y="753792"/>
            <a:ext cx="2326695" cy="1658322"/>
          </a:xfrm>
          <a:prstGeom prst="rect">
            <a:avLst/>
          </a:prstGeom>
        </p:spPr>
      </p:pic>
      <p:sp>
        <p:nvSpPr>
          <p:cNvPr id="12" name="Subtitle 2">
            <a:extLst>
              <a:ext uri="{FF2B5EF4-FFF2-40B4-BE49-F238E27FC236}">
                <a16:creationId xmlns:a16="http://schemas.microsoft.com/office/drawing/2014/main" id="{1E31E1FC-187F-005B-3A2A-8706D55F7955}"/>
              </a:ext>
            </a:extLst>
          </p:cNvPr>
          <p:cNvSpPr txBox="1">
            <a:spLocks/>
          </p:cNvSpPr>
          <p:nvPr/>
        </p:nvSpPr>
        <p:spPr>
          <a:xfrm>
            <a:off x="252311" y="2752473"/>
            <a:ext cx="3184226" cy="1845028"/>
          </a:xfrm>
          <a:prstGeom prst="rect">
            <a:avLst/>
          </a:prstGeom>
        </p:spPr>
        <p:txBody>
          <a:bodyPr lIns="36000" tIns="36000" rIns="36000" bIns="36000" anchor="t"/>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defRPr/>
            </a:pPr>
            <a:r>
              <a:rPr kumimoji="0" lang="de-DE" sz="1050" b="1" i="0" u="none" strike="noStrike" cap="none" normalizeH="0" baseline="0" noProof="0" dirty="0">
                <a:ln>
                  <a:noFill/>
                </a:ln>
                <a:solidFill>
                  <a:srgbClr val="000000"/>
                </a:solidFill>
                <a:effectLst/>
                <a:uLnTx/>
                <a:uFillTx/>
                <a:latin typeface="Calibri"/>
                <a:ea typeface="Calibri"/>
                <a:cs typeface="Calibri"/>
              </a:rPr>
              <a:t>Sehr selten werden Kinder in einer Einrichtung untergebracht, in der ihnen untersagt wird, zu kommen und zu gehen, wie sie möchten. Wenn du dich in dieser Situation befindest, werden dir dein Vertreter</a:t>
            </a:r>
            <a:r>
              <a:rPr lang="de-DE" sz="1050" b="1" dirty="0">
                <a:solidFill>
                  <a:srgbClr val="000000"/>
                </a:solidFill>
                <a:latin typeface="Calibri"/>
                <a:ea typeface="Calibri"/>
                <a:cs typeface="Calibri"/>
              </a:rPr>
              <a:t>, ein </a:t>
            </a:r>
            <a:r>
              <a:rPr kumimoji="0" lang="de-DE" sz="1050" b="1" i="0" u="none" strike="noStrike" cap="none" normalizeH="0" baseline="0" noProof="0" dirty="0">
                <a:ln>
                  <a:noFill/>
                </a:ln>
                <a:solidFill>
                  <a:srgbClr val="000000"/>
                </a:solidFill>
                <a:effectLst/>
                <a:uLnTx/>
                <a:uFillTx/>
                <a:latin typeface="Calibri"/>
                <a:ea typeface="Calibri"/>
                <a:cs typeface="Calibri"/>
              </a:rPr>
              <a:t>Rechtsbeistand und die Mitarbeitenden helfen</a:t>
            </a:r>
            <a:r>
              <a:rPr lang="de-DE" sz="1050" b="1" dirty="0">
                <a:solidFill>
                  <a:srgbClr val="000000"/>
                </a:solidFill>
                <a:latin typeface="Calibri"/>
                <a:ea typeface="Calibri"/>
                <a:cs typeface="Calibri"/>
              </a:rPr>
              <a:t>.</a:t>
            </a:r>
            <a:r>
              <a:rPr kumimoji="0" lang="de-DE" sz="1050" b="1" i="0" u="none" strike="noStrike" cap="none" normalizeH="0" baseline="0" noProof="0" dirty="0">
                <a:ln>
                  <a:noFill/>
                </a:ln>
                <a:solidFill>
                  <a:srgbClr val="000000"/>
                </a:solidFill>
                <a:effectLst/>
                <a:uLnTx/>
                <a:uFillTx/>
                <a:latin typeface="Calibri"/>
                <a:ea typeface="Calibri"/>
                <a:cs typeface="Calibri"/>
              </a:rPr>
              <a:t> </a:t>
            </a:r>
          </a:p>
          <a:p>
            <a:pPr>
              <a:spcAft>
                <a:spcPts val="400"/>
              </a:spcAft>
              <a:defRPr/>
            </a:pPr>
            <a:r>
              <a:rPr lang="de-DE" sz="1050" dirty="0">
                <a:solidFill>
                  <a:srgbClr val="000000"/>
                </a:solidFill>
                <a:latin typeface="Calibri"/>
                <a:ea typeface="Calibri"/>
                <a:cs typeface="Calibri"/>
              </a:rPr>
              <a:t>Ein Rechtsbeistand ist eine Person, die die Regeln in diesem Land kennt, deine Situation prüfen und dir helfen kann.</a:t>
            </a:r>
          </a:p>
          <a:p>
            <a:pPr marL="0" marR="0" lvl="0" indent="0" algn="l" defTabSz="914400" rtl="0" eaLnBrk="1" fontAlgn="auto" latinLnBrk="0" hangingPunct="1">
              <a:lnSpc>
                <a:spcPct val="110000"/>
              </a:lnSpc>
              <a:spcBef>
                <a:spcPts val="0"/>
              </a:spcBef>
              <a:spcAft>
                <a:spcPts val="40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10000"/>
              </a:lnSpc>
              <a:spcBef>
                <a:spcPts val="0"/>
              </a:spcBef>
              <a:spcAft>
                <a:spcPts val="40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10000"/>
              </a:lnSpc>
              <a:spcBef>
                <a:spcPts val="0"/>
              </a:spcBef>
              <a:spcAft>
                <a:spcPts val="40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3" name="Group 2">
            <a:extLst>
              <a:ext uri="{FF2B5EF4-FFF2-40B4-BE49-F238E27FC236}">
                <a16:creationId xmlns:a16="http://schemas.microsoft.com/office/drawing/2014/main" id="{BA760A46-8BF3-61CE-32C5-BE4288C9D47D}"/>
              </a:ext>
              <a:ext uri="{C183D7F6-B498-43B3-948B-1728B52AA6E4}">
                <adec:decorative xmlns:adec="http://schemas.microsoft.com/office/drawing/2017/decorative" val="1"/>
              </a:ext>
            </a:extLst>
          </p:cNvPr>
          <p:cNvGrpSpPr/>
          <p:nvPr/>
        </p:nvGrpSpPr>
        <p:grpSpPr>
          <a:xfrm>
            <a:off x="3764910" y="2796887"/>
            <a:ext cx="1621366" cy="1644466"/>
            <a:chOff x="3764910" y="2796887"/>
            <a:chExt cx="1621366" cy="1644466"/>
          </a:xfrm>
        </p:grpSpPr>
        <p:pic>
          <p:nvPicPr>
            <p:cNvPr id="25" name="Picture 24">
              <a:extLst>
                <a:ext uri="{FF2B5EF4-FFF2-40B4-BE49-F238E27FC236}">
                  <a16:creationId xmlns:a16="http://schemas.microsoft.com/office/drawing/2014/main" id="{37EE04C5-DA8F-7E8F-D873-5B10DB25C2E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3764910" y="2796887"/>
              <a:ext cx="602971" cy="1644466"/>
            </a:xfrm>
            <a:prstGeom prst="rect">
              <a:avLst/>
            </a:prstGeom>
          </p:spPr>
        </p:pic>
        <p:pic>
          <p:nvPicPr>
            <p:cNvPr id="18" name="Picture 17">
              <a:extLst>
                <a:ext uri="{FF2B5EF4-FFF2-40B4-BE49-F238E27FC236}">
                  <a16:creationId xmlns:a16="http://schemas.microsoft.com/office/drawing/2014/main" id="{60EBDF1F-3608-2FA6-3F83-E70A6C0E802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8864" y="2910986"/>
              <a:ext cx="1087412" cy="1485540"/>
            </a:xfrm>
            <a:prstGeom prst="rect">
              <a:avLst/>
            </a:prstGeom>
          </p:spPr>
        </p:pic>
      </p:grpSp>
      <p:sp>
        <p:nvSpPr>
          <p:cNvPr id="19" name="Rectangle 18">
            <a:extLst>
              <a:ext uri="{FF2B5EF4-FFF2-40B4-BE49-F238E27FC236}">
                <a16:creationId xmlns:a16="http://schemas.microsoft.com/office/drawing/2014/main" id="{408992BD-57BE-36CA-AC36-790A7B592539}"/>
              </a:ext>
              <a:ext uri="{C183D7F6-B498-43B3-948B-1728B52AA6E4}">
                <adec:decorative xmlns:adec="http://schemas.microsoft.com/office/drawing/2017/decorative" val="1"/>
              </a:ext>
            </a:extLst>
          </p:cNvPr>
          <p:cNvSpPr/>
          <p:nvPr/>
        </p:nvSpPr>
        <p:spPr>
          <a:xfrm>
            <a:off x="252311" y="4825149"/>
            <a:ext cx="4846257" cy="2302147"/>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LU" sz="1800" b="0" i="0" u="none" strike="noStrike" kern="1200" cap="none" spc="0" normalizeH="0" baseline="0" noProof="0">
              <a:ln>
                <a:noFill/>
              </a:ln>
              <a:solidFill>
                <a:srgbClr val="FFFFFF"/>
              </a:solidFill>
              <a:effectLst/>
              <a:uLnTx/>
              <a:uFillTx/>
              <a:latin typeface="Calibri"/>
              <a:ea typeface="+mn-ea"/>
              <a:cs typeface="+mn-cs"/>
            </a:endParaRPr>
          </a:p>
        </p:txBody>
      </p:sp>
      <p:sp>
        <p:nvSpPr>
          <p:cNvPr id="20" name="Subtitle 1">
            <a:extLst>
              <a:ext uri="{FF2B5EF4-FFF2-40B4-BE49-F238E27FC236}">
                <a16:creationId xmlns:a16="http://schemas.microsoft.com/office/drawing/2014/main" id="{0BAC5DEB-C61E-F3A5-1FA8-AED73EAD1BE9}"/>
              </a:ext>
            </a:extLst>
          </p:cNvPr>
          <p:cNvSpPr txBox="1">
            <a:spLocks/>
          </p:cNvSpPr>
          <p:nvPr/>
        </p:nvSpPr>
        <p:spPr>
          <a:xfrm>
            <a:off x="395999" y="4887549"/>
            <a:ext cx="4786457" cy="429998"/>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200"/>
              </a:spcAft>
              <a:buClrTx/>
              <a:buSzTx/>
              <a:buFont typeface="Arial" panose="020B0604020202020204" pitchFamily="34" charset="0"/>
              <a:buNone/>
              <a:tabLst/>
              <a:defRPr/>
            </a:pPr>
            <a:r>
              <a:rPr kumimoji="0" lang="de-DE" sz="1050" b="1" i="0" u="none" strike="noStrike" cap="none" spc="-10" normalizeH="0" noProof="0" dirty="0">
                <a:ln>
                  <a:noFill/>
                </a:ln>
                <a:solidFill>
                  <a:srgbClr val="000000"/>
                </a:solidFill>
                <a:effectLst/>
                <a:uLnTx/>
                <a:uFillTx/>
                <a:latin typeface="Calibri" panose="020F0502020204030204" pitchFamily="34" charset="0"/>
                <a:ea typeface="Calibri"/>
                <a:cs typeface="Calibri" panose="020F0502020204030204" pitchFamily="34" charset="0"/>
              </a:rPr>
              <a:t>Unabhängig davon, wo du untergebracht wirst, hast du das Recht auf Sicherheit. </a:t>
            </a:r>
          </a:p>
          <a:p>
            <a:pPr marL="0" marR="0" lvl="0" indent="0" algn="l" defTabSz="914400" rtl="0" eaLnBrk="1" fontAlgn="auto" latinLnBrk="0" hangingPunct="1">
              <a:lnSpc>
                <a:spcPct val="110000"/>
              </a:lnSpc>
              <a:spcBef>
                <a:spcPts val="0"/>
              </a:spcBef>
              <a:spcAft>
                <a:spcPts val="200"/>
              </a:spcAft>
              <a:buClrTx/>
              <a:buSzTx/>
              <a:buFont typeface="Arial" panose="020B0604020202020204" pitchFamily="34" charset="0"/>
              <a:buNone/>
              <a:tabLst/>
              <a:defRPr/>
            </a:pPr>
            <a:r>
              <a:rPr kumimoji="0" lang="de-DE" sz="1050" b="1" i="0" u="none" strike="noStrike" cap="none" spc="-10" normalizeH="0" noProof="0" dirty="0">
                <a:ln>
                  <a:noFill/>
                </a:ln>
                <a:solidFill>
                  <a:srgbClr val="000000"/>
                </a:solidFill>
                <a:effectLst/>
                <a:uLnTx/>
                <a:uFillTx/>
                <a:latin typeface="Calibri" panose="020F0502020204030204" pitchFamily="34" charset="0"/>
                <a:ea typeface="Calibri"/>
                <a:cs typeface="Calibri" panose="020F0502020204030204" pitchFamily="34" charset="0"/>
              </a:rPr>
              <a:t>Niemand darf …</a:t>
            </a:r>
          </a:p>
        </p:txBody>
      </p:sp>
      <p:sp>
        <p:nvSpPr>
          <p:cNvPr id="22" name="Subtitle 2">
            <a:extLst>
              <a:ext uri="{FF2B5EF4-FFF2-40B4-BE49-F238E27FC236}">
                <a16:creationId xmlns:a16="http://schemas.microsoft.com/office/drawing/2014/main" id="{EEC2911D-9493-76C3-6253-10A8A5578A2D}"/>
              </a:ext>
            </a:extLst>
          </p:cNvPr>
          <p:cNvSpPr txBox="1">
            <a:spLocks/>
          </p:cNvSpPr>
          <p:nvPr/>
        </p:nvSpPr>
        <p:spPr>
          <a:xfrm>
            <a:off x="1166649" y="6112275"/>
            <a:ext cx="950877" cy="358788"/>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400"/>
              </a:spcAft>
              <a:buClrTx/>
              <a:buSzTx/>
              <a:buFont typeface="Arial" panose="020B0604020202020204" pitchFamily="34" charset="0"/>
              <a:buNone/>
              <a:tabLst/>
              <a:defRPr/>
            </a:pPr>
            <a:r>
              <a:rPr kumimoji="0" lang="de-DE" sz="1050" b="0" i="0" u="none" strike="noStrike" cap="none" normalizeH="0" baseline="0" noProof="0" dirty="0">
                <a:ln>
                  <a:noFill/>
                </a:ln>
                <a:effectLst/>
                <a:uLnTx/>
                <a:uFillTx/>
                <a:latin typeface="Calibri" panose="020F0502020204030204" pitchFamily="34" charset="0"/>
                <a:ea typeface="Calibri"/>
                <a:cs typeface="Calibri" panose="020F0502020204030204" pitchFamily="34" charset="0"/>
              </a:rPr>
              <a:t>dich bedrohen</a:t>
            </a:r>
          </a:p>
        </p:txBody>
      </p:sp>
      <p:pic>
        <p:nvPicPr>
          <p:cNvPr id="21" name="Picture 20">
            <a:extLst>
              <a:ext uri="{FF2B5EF4-FFF2-40B4-BE49-F238E27FC236}">
                <a16:creationId xmlns:a16="http://schemas.microsoft.com/office/drawing/2014/main" id="{172477EB-19C9-5928-E8F6-5D9653F40C3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r="70163"/>
          <a:stretch>
            <a:fillRect/>
          </a:stretch>
        </p:blipFill>
        <p:spPr>
          <a:xfrm>
            <a:off x="1316738" y="5339054"/>
            <a:ext cx="853682" cy="751715"/>
          </a:xfrm>
          <a:prstGeom prst="rect">
            <a:avLst/>
          </a:prstGeom>
        </p:spPr>
      </p:pic>
      <p:sp>
        <p:nvSpPr>
          <p:cNvPr id="23" name="Subtitle 2">
            <a:extLst>
              <a:ext uri="{FF2B5EF4-FFF2-40B4-BE49-F238E27FC236}">
                <a16:creationId xmlns:a16="http://schemas.microsoft.com/office/drawing/2014/main" id="{AC5A2D8D-EFEE-4216-057C-D8C1988789B4}"/>
              </a:ext>
            </a:extLst>
          </p:cNvPr>
          <p:cNvSpPr txBox="1">
            <a:spLocks/>
          </p:cNvSpPr>
          <p:nvPr/>
        </p:nvSpPr>
        <p:spPr>
          <a:xfrm>
            <a:off x="2273708" y="6112275"/>
            <a:ext cx="951462" cy="358788"/>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400"/>
              </a:spcAft>
              <a:buClrTx/>
              <a:buSzTx/>
              <a:buFont typeface="Arial" panose="020B0604020202020204" pitchFamily="34" charset="0"/>
              <a:buNone/>
              <a:tabLst/>
              <a:defRPr/>
            </a:pPr>
            <a:r>
              <a:rPr lang="de-DE" sz="1050" dirty="0"/>
              <a:t>dich beleidigen</a:t>
            </a:r>
          </a:p>
        </p:txBody>
      </p:sp>
      <p:pic>
        <p:nvPicPr>
          <p:cNvPr id="5" name="Picture 4">
            <a:extLst>
              <a:ext uri="{FF2B5EF4-FFF2-40B4-BE49-F238E27FC236}">
                <a16:creationId xmlns:a16="http://schemas.microsoft.com/office/drawing/2014/main" id="{06C60844-E6B8-8945-BF61-17C0F282D0D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l="36971" r="29775"/>
          <a:stretch>
            <a:fillRect/>
          </a:stretch>
        </p:blipFill>
        <p:spPr>
          <a:xfrm>
            <a:off x="2374542" y="5339053"/>
            <a:ext cx="951462" cy="751715"/>
          </a:xfrm>
          <a:prstGeom prst="rect">
            <a:avLst/>
          </a:prstGeom>
        </p:spPr>
      </p:pic>
      <p:sp>
        <p:nvSpPr>
          <p:cNvPr id="24" name="Subtitle 2">
            <a:extLst>
              <a:ext uri="{FF2B5EF4-FFF2-40B4-BE49-F238E27FC236}">
                <a16:creationId xmlns:a16="http://schemas.microsoft.com/office/drawing/2014/main" id="{2D3C7FD2-9756-20DA-EC01-6DD30B98E0DC}"/>
              </a:ext>
            </a:extLst>
          </p:cNvPr>
          <p:cNvSpPr txBox="1">
            <a:spLocks/>
          </p:cNvSpPr>
          <p:nvPr/>
        </p:nvSpPr>
        <p:spPr>
          <a:xfrm>
            <a:off x="3425024" y="6112275"/>
            <a:ext cx="950877" cy="358788"/>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400"/>
              </a:spcAft>
              <a:buClrTx/>
              <a:buSzTx/>
              <a:buFont typeface="Arial" panose="020B0604020202020204" pitchFamily="34" charset="0"/>
              <a:buNone/>
              <a:tabLst/>
              <a:defRPr/>
            </a:pPr>
            <a:r>
              <a:rPr lang="de-DE" sz="1050" dirty="0"/>
              <a:t>dich verletzen</a:t>
            </a:r>
          </a:p>
        </p:txBody>
      </p:sp>
      <p:pic>
        <p:nvPicPr>
          <p:cNvPr id="6" name="Picture 5">
            <a:extLst>
              <a:ext uri="{FF2B5EF4-FFF2-40B4-BE49-F238E27FC236}">
                <a16:creationId xmlns:a16="http://schemas.microsoft.com/office/drawing/2014/main" id="{669B42D8-9DDE-7A60-BBFA-C8E7D13098B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l="76858"/>
          <a:stretch>
            <a:fillRect/>
          </a:stretch>
        </p:blipFill>
        <p:spPr>
          <a:xfrm>
            <a:off x="3530127" y="5339052"/>
            <a:ext cx="662130" cy="751715"/>
          </a:xfrm>
          <a:prstGeom prst="rect">
            <a:avLst/>
          </a:prstGeom>
        </p:spPr>
      </p:pic>
      <p:sp>
        <p:nvSpPr>
          <p:cNvPr id="26" name="Subtitle 1">
            <a:extLst>
              <a:ext uri="{FF2B5EF4-FFF2-40B4-BE49-F238E27FC236}">
                <a16:creationId xmlns:a16="http://schemas.microsoft.com/office/drawing/2014/main" id="{BDACF3B4-B206-85C3-5926-80AE39175BD1}"/>
              </a:ext>
            </a:extLst>
          </p:cNvPr>
          <p:cNvSpPr txBox="1">
            <a:spLocks/>
          </p:cNvSpPr>
          <p:nvPr/>
        </p:nvSpPr>
        <p:spPr>
          <a:xfrm>
            <a:off x="452535" y="6454972"/>
            <a:ext cx="4536000" cy="629594"/>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050" dirty="0"/>
              <a:t> – ganz egal, ob es eine fremde Person ist oder jemand, den du kennst. </a:t>
            </a:r>
          </a:p>
          <a:p>
            <a:r>
              <a:rPr lang="de-DE" sz="1050" dirty="0"/>
              <a:t>Wenn du Probleme mit den Mitarbeitenden oder deinem Vertreter hast, kannst du das sagen.</a:t>
            </a:r>
          </a:p>
        </p:txBody>
      </p:sp>
      <p:sp>
        <p:nvSpPr>
          <p:cNvPr id="4" name="Slide Number Placeholder 3">
            <a:extLst>
              <a:ext uri="{FF2B5EF4-FFF2-40B4-BE49-F238E27FC236}">
                <a16:creationId xmlns:a16="http://schemas.microsoft.com/office/drawing/2014/main" id="{0D8DD2AD-4FDA-546C-444C-8E34F923B9E1}"/>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0D27072-F98D-D44B-838D-C2300481805D}" type="slidenum">
              <a:rPr kumimoji="0" lang="en-LU" sz="800" b="0" i="0" u="none" strike="noStrike" kern="1200" cap="none" spc="0" normalizeH="0" baseline="0" noProof="0" smtClean="0">
                <a:ln>
                  <a:noFill/>
                </a:ln>
                <a:solidFill>
                  <a:schemeClr val="tx1"/>
                </a:solidFill>
                <a:effectLst/>
                <a:uLnTx/>
                <a:uFillTx/>
                <a:latin typeface="Calibri" panose="020F0502020204030204" pitchFamily="34" charset="0"/>
                <a:ea typeface="+mn-ea"/>
                <a:cs typeface="Calibri" panose="020F050202020403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LU" sz="8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46319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9896A-F04D-8981-3E6B-8E31ACA73FD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BA39BF4-C144-7921-4EFA-D3868DA10BEC}"/>
              </a:ext>
            </a:extLst>
          </p:cNvPr>
          <p:cNvSpPr>
            <a:spLocks noGrp="1"/>
          </p:cNvSpPr>
          <p:nvPr>
            <p:ph type="title" idx="4294967295"/>
          </p:nvPr>
        </p:nvSpPr>
        <p:spPr>
          <a:xfrm>
            <a:off x="366713" y="-336501"/>
            <a:ext cx="4594225" cy="266602"/>
          </a:xfrm>
          <a:prstGeom prst="rect">
            <a:avLst/>
          </a:prstGeom>
        </p:spPr>
        <p:txBody>
          <a:bodyPr anchor="b"/>
          <a:lstStyle/>
          <a:p>
            <a:r>
              <a:rPr lang="de-DE" b="0"/>
              <a:t>PFLICHTEN VON ASYLSUCHENDEN</a:t>
            </a:r>
          </a:p>
        </p:txBody>
      </p:sp>
      <p:pic>
        <p:nvPicPr>
          <p:cNvPr id="35" name="Picture 34">
            <a:extLst>
              <a:ext uri="{FF2B5EF4-FFF2-40B4-BE49-F238E27FC236}">
                <a16:creationId xmlns:a16="http://schemas.microsoft.com/office/drawing/2014/main" id="{55A6DF8F-72F5-4F46-AE5D-FABA3EA4855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5602" y="360000"/>
            <a:ext cx="149980" cy="203200"/>
          </a:xfrm>
          <a:prstGeom prst="rect">
            <a:avLst/>
          </a:prstGeom>
        </p:spPr>
      </p:pic>
      <p:sp>
        <p:nvSpPr>
          <p:cNvPr id="34" name="Title 1">
            <a:extLst>
              <a:ext uri="{FF2B5EF4-FFF2-40B4-BE49-F238E27FC236}">
                <a16:creationId xmlns:a16="http://schemas.microsoft.com/office/drawing/2014/main" id="{D9BE2E5D-C827-5960-1032-DFA2E622DCA7}"/>
              </a:ext>
            </a:extLst>
          </p:cNvPr>
          <p:cNvSpPr txBox="1">
            <a:spLocks/>
          </p:cNvSpPr>
          <p:nvPr/>
        </p:nvSpPr>
        <p:spPr>
          <a:xfrm>
            <a:off x="648000" y="342000"/>
            <a:ext cx="4284000" cy="266602"/>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1400" b="1" i="0" u="none" strike="noStrike" cap="none" normalizeH="0" baseline="0" noProof="0">
                <a:ln>
                  <a:noFill/>
                </a:ln>
                <a:solidFill>
                  <a:srgbClr val="0E2841"/>
                </a:solidFill>
                <a:effectLst/>
                <a:uLnTx/>
                <a:uFillTx/>
                <a:latin typeface="Calibri" panose="020F0502020204030204" pitchFamily="34" charset="0"/>
                <a:ea typeface="Calibri"/>
                <a:cs typeface="Calibri" panose="020F0502020204030204" pitchFamily="34" charset="0"/>
              </a:rPr>
              <a:t>WELCHE PFLICHTEN HAST DU BEI DER AUFNAHME? </a:t>
            </a:r>
          </a:p>
        </p:txBody>
      </p:sp>
      <p:sp>
        <p:nvSpPr>
          <p:cNvPr id="2" name="Subtitle 1">
            <a:extLst>
              <a:ext uri="{FF2B5EF4-FFF2-40B4-BE49-F238E27FC236}">
                <a16:creationId xmlns:a16="http://schemas.microsoft.com/office/drawing/2014/main" id="{8D3B03CA-430D-0EE8-7D6B-4679777710C3}"/>
              </a:ext>
            </a:extLst>
          </p:cNvPr>
          <p:cNvSpPr txBox="1">
            <a:spLocks/>
          </p:cNvSpPr>
          <p:nvPr/>
        </p:nvSpPr>
        <p:spPr>
          <a:xfrm>
            <a:off x="396000" y="720000"/>
            <a:ext cx="2557108" cy="1509825"/>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dirty="0"/>
              <a:t>Es ist wichtig, dass du die Wahrheit sagst und mit den Behörden zusammenarbeitest, auch wenn es manchmal beängstigend und schwierig ist, deine Geschichte zu erzählen. </a:t>
            </a:r>
          </a:p>
          <a:p>
            <a:pPr>
              <a:spcAft>
                <a:spcPts val="400"/>
              </a:spcAft>
            </a:pPr>
            <a:r>
              <a:rPr lang="de-DE" dirty="0"/>
              <a:t>Dein </a:t>
            </a:r>
            <a:r>
              <a:rPr lang="de-DE" dirty="0">
                <a:ea typeface=""/>
                <a:cs typeface="Arial" panose="020B0604020202020204" pitchFamily="34" charset="0"/>
              </a:rPr>
              <a:t>Vertreter</a:t>
            </a:r>
            <a:r>
              <a:rPr lang="de-DE" dirty="0"/>
              <a:t> und die Mitarbeitenden können dir helfen, wenn sie über deine Situation Bescheid wissen.</a:t>
            </a:r>
          </a:p>
        </p:txBody>
      </p:sp>
      <p:pic>
        <p:nvPicPr>
          <p:cNvPr id="3" name="Picture 2" descr="Unbegleitete Minderjährige sprechen mit einer Mitarbeiterin und einer Dolmetscherin über die Pflichten, die sie erfüllen müssen.">
            <a:extLst>
              <a:ext uri="{FF2B5EF4-FFF2-40B4-BE49-F238E27FC236}">
                <a16:creationId xmlns:a16="http://schemas.microsoft.com/office/drawing/2014/main" id="{21D643A6-293F-56E1-C39B-F9845736E036}"/>
              </a:ext>
            </a:extLst>
          </p:cNvPr>
          <p:cNvPicPr>
            <a:picLocks noChangeAspect="1"/>
          </p:cNvPicPr>
          <p:nvPr/>
        </p:nvPicPr>
        <p:blipFill>
          <a:blip r:embed="rId3"/>
          <a:srcRect/>
          <a:stretch/>
        </p:blipFill>
        <p:spPr>
          <a:xfrm>
            <a:off x="3049711" y="744698"/>
            <a:ext cx="1881939" cy="1333358"/>
          </a:xfrm>
          <a:prstGeom prst="rect">
            <a:avLst/>
          </a:prstGeom>
        </p:spPr>
      </p:pic>
      <p:sp>
        <p:nvSpPr>
          <p:cNvPr id="8" name="Rectangle 7">
            <a:extLst>
              <a:ext uri="{FF2B5EF4-FFF2-40B4-BE49-F238E27FC236}">
                <a16:creationId xmlns:a16="http://schemas.microsoft.com/office/drawing/2014/main" id="{693ACD40-014E-5870-D05F-722F9AB2201C}"/>
              </a:ext>
              <a:ext uri="{C183D7F6-B498-43B3-948B-1728B52AA6E4}">
                <adec:decorative xmlns:adec="http://schemas.microsoft.com/office/drawing/2017/decorative" val="1"/>
              </a:ext>
            </a:extLst>
          </p:cNvPr>
          <p:cNvSpPr/>
          <p:nvPr/>
        </p:nvSpPr>
        <p:spPr>
          <a:xfrm>
            <a:off x="216000" y="2251499"/>
            <a:ext cx="4896000" cy="1590239"/>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LU"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1">
            <a:extLst>
              <a:ext uri="{FF2B5EF4-FFF2-40B4-BE49-F238E27FC236}">
                <a16:creationId xmlns:a16="http://schemas.microsoft.com/office/drawing/2014/main" id="{65B92BE3-BAD0-6AD4-EEA8-CD88C36E3200}"/>
              </a:ext>
            </a:extLst>
          </p:cNvPr>
          <p:cNvSpPr txBox="1">
            <a:spLocks/>
          </p:cNvSpPr>
          <p:nvPr/>
        </p:nvSpPr>
        <p:spPr>
          <a:xfrm>
            <a:off x="396000" y="2318137"/>
            <a:ext cx="4536000" cy="252005"/>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400"/>
              </a:spcAft>
              <a:buClrTx/>
              <a:buSzTx/>
              <a:buFont typeface="Arial" panose="020B0604020202020204" pitchFamily="34" charset="0"/>
              <a:buNone/>
              <a:tabLst/>
              <a:defRPr/>
            </a:pPr>
            <a:r>
              <a:rPr kumimoji="0" lang="de-DE" sz="1100" b="0" i="0" u="none" strike="noStrike" cap="none"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rPr>
              <a:t>Unten sind einige der Pflichten aufgeführt, die du erfüllen musst. </a:t>
            </a:r>
          </a:p>
        </p:txBody>
      </p:sp>
      <p:sp>
        <p:nvSpPr>
          <p:cNvPr id="24" name="Subtitle 2">
            <a:extLst>
              <a:ext uri="{FF2B5EF4-FFF2-40B4-BE49-F238E27FC236}">
                <a16:creationId xmlns:a16="http://schemas.microsoft.com/office/drawing/2014/main" id="{659D6018-FC59-62F9-A10F-63404F43D5DE}"/>
              </a:ext>
            </a:extLst>
          </p:cNvPr>
          <p:cNvSpPr txBox="1">
            <a:spLocks/>
          </p:cNvSpPr>
          <p:nvPr/>
        </p:nvSpPr>
        <p:spPr>
          <a:xfrm>
            <a:off x="396000" y="2652449"/>
            <a:ext cx="4614150" cy="983909"/>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2000" marR="0" lvl="0" indent="-252000" algn="l" defTabSz="914400" rtl="0" eaLnBrk="1" fontAlgn="auto" latinLnBrk="0" hangingPunct="1">
              <a:lnSpc>
                <a:spcPct val="100000"/>
              </a:lnSpc>
              <a:spcBef>
                <a:spcPts val="0"/>
              </a:spcBef>
              <a:spcAft>
                <a:spcPts val="0"/>
              </a:spcAft>
              <a:buClrTx/>
              <a:buSzPct val="170000"/>
              <a:buBlip>
                <a:blip r:embed="rId4"/>
              </a:buBlip>
              <a:tabLst/>
              <a:defRPr/>
            </a:pPr>
            <a:r>
              <a:rPr lang="de-DE" noProof="0" dirty="0">
                <a:solidFill>
                  <a:srgbClr val="000000"/>
                </a:solidFill>
              </a:rPr>
              <a:t>Befolge die Regeln des Ortes, in dem du untergebracht bist.</a:t>
            </a:r>
          </a:p>
          <a:p>
            <a:pPr marL="252000" marR="0" lvl="0" indent="-252000" algn="l" defTabSz="914400" rtl="0" eaLnBrk="1" fontAlgn="auto" latinLnBrk="0" hangingPunct="1">
              <a:lnSpc>
                <a:spcPct val="100000"/>
              </a:lnSpc>
              <a:spcBef>
                <a:spcPts val="1000"/>
              </a:spcBef>
              <a:spcAft>
                <a:spcPts val="1000"/>
              </a:spcAft>
              <a:buClrTx/>
              <a:buSzPct val="170000"/>
              <a:buFont typeface="Arial" panose="020B0604020202020204" pitchFamily="34" charset="0"/>
              <a:buBlip>
                <a:blip r:embed="rId5"/>
              </a:buBlip>
              <a:tabLst/>
              <a:defRPr/>
            </a:pPr>
            <a:r>
              <a:rPr lang="de-DE" noProof="0" dirty="0">
                <a:solidFill>
                  <a:srgbClr val="000000"/>
                </a:solidFill>
              </a:rPr>
              <a:t>Laufe nicht von dem Ort weg, an dem du laut Anweisung der Behörden bleiben sollst. </a:t>
            </a:r>
            <a:endParaRPr kumimoji="0" lang="de-DE" sz="1100" b="0" i="0" u="none" strike="noStrike" cap="none" normalizeH="0" baseline="0" noProof="0" dirty="0">
              <a:ln>
                <a:noFill/>
              </a:ln>
              <a:solidFill>
                <a:srgbClr val="000000"/>
              </a:solidFill>
              <a:effectLst/>
              <a:highlight>
                <a:srgbClr val="C0C0C0"/>
              </a:highlight>
              <a:uLnTx/>
              <a:uFillTx/>
              <a:latin typeface="Calibri" panose="020F0502020204030204" pitchFamily="34" charset="0"/>
              <a:ea typeface="Calibri"/>
              <a:cs typeface="Calibri" panose="020F0502020204030204" pitchFamily="34" charset="0"/>
            </a:endParaRPr>
          </a:p>
          <a:p>
            <a:pPr marL="252000" marR="0" lvl="0" indent="-252000" algn="l" defTabSz="914400" rtl="0" eaLnBrk="1" fontAlgn="auto" latinLnBrk="0" hangingPunct="1">
              <a:lnSpc>
                <a:spcPct val="100000"/>
              </a:lnSpc>
              <a:spcBef>
                <a:spcPts val="0"/>
              </a:spcBef>
              <a:spcAft>
                <a:spcPts val="1000"/>
              </a:spcAft>
              <a:buClrTx/>
              <a:buSzPct val="170000"/>
              <a:buBlip>
                <a:blip r:embed="rId4"/>
              </a:buBlip>
              <a:tabLst/>
              <a:defRPr/>
            </a:pPr>
            <a:r>
              <a:rPr lang="de-DE" noProof="0" dirty="0">
                <a:solidFill>
                  <a:srgbClr val="000000"/>
                </a:solidFill>
              </a:rPr>
              <a:t>Halte dich an die Gesetze dieses Landes – die Mitarbeitenden und dein Vertreter werden sie dir erklären.</a:t>
            </a:r>
          </a:p>
        </p:txBody>
      </p:sp>
      <p:pic>
        <p:nvPicPr>
          <p:cNvPr id="16" name="Picture 15">
            <a:extLst>
              <a:ext uri="{FF2B5EF4-FFF2-40B4-BE49-F238E27FC236}">
                <a16:creationId xmlns:a16="http://schemas.microsoft.com/office/drawing/2014/main" id="{F2B415B7-E8D5-314A-E4E7-63CD22EF1D3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2891" y="3992074"/>
            <a:ext cx="159979" cy="216746"/>
          </a:xfrm>
          <a:prstGeom prst="rect">
            <a:avLst/>
          </a:prstGeom>
        </p:spPr>
      </p:pic>
      <p:sp>
        <p:nvSpPr>
          <p:cNvPr id="10" name="Title 1">
            <a:extLst>
              <a:ext uri="{FF2B5EF4-FFF2-40B4-BE49-F238E27FC236}">
                <a16:creationId xmlns:a16="http://schemas.microsoft.com/office/drawing/2014/main" id="{88848FA4-5868-CA5C-8BEB-73B0B31C2D1D}"/>
              </a:ext>
            </a:extLst>
          </p:cNvPr>
          <p:cNvSpPr txBox="1">
            <a:spLocks/>
          </p:cNvSpPr>
          <p:nvPr/>
        </p:nvSpPr>
        <p:spPr>
          <a:xfrm>
            <a:off x="648000" y="3973964"/>
            <a:ext cx="4284000" cy="460502"/>
          </a:xfrm>
          <a:prstGeom prst="rect">
            <a:avLst/>
          </a:prstGeom>
        </p:spPr>
        <p:txBody>
          <a:bodyPr/>
          <a:lstStyle>
            <a:lvl1pPr algn="l" defTabSz="914400" rtl="0" eaLnBrk="1" latinLnBrk="0" hangingPunct="1">
              <a:lnSpc>
                <a:spcPct val="90000"/>
              </a:lnSpc>
              <a:spcBef>
                <a:spcPct val="0"/>
              </a:spcBef>
              <a:buNone/>
              <a:defRPr sz="1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de-DE" sz="1400">
                <a:solidFill>
                  <a:schemeClr val="tx2"/>
                </a:solidFill>
                <a:latin typeface="Calibri" panose="020F0502020204030204" pitchFamily="34" charset="0"/>
                <a:cs typeface="Calibri" panose="020F0502020204030204" pitchFamily="34" charset="0"/>
              </a:rPr>
              <a:t>WAS PASSIERT, WENN SIE IHRE PFLICHTEN NICHT ERFÜLLEN?</a:t>
            </a:r>
          </a:p>
        </p:txBody>
      </p:sp>
      <p:sp>
        <p:nvSpPr>
          <p:cNvPr id="15" name="Subtitle 2">
            <a:extLst>
              <a:ext uri="{FF2B5EF4-FFF2-40B4-BE49-F238E27FC236}">
                <a16:creationId xmlns:a16="http://schemas.microsoft.com/office/drawing/2014/main" id="{A5ECE272-002A-1004-1B09-DD2C0C594E56}"/>
              </a:ext>
            </a:extLst>
          </p:cNvPr>
          <p:cNvSpPr txBox="1">
            <a:spLocks/>
          </p:cNvSpPr>
          <p:nvPr/>
        </p:nvSpPr>
        <p:spPr>
          <a:xfrm>
            <a:off x="395997" y="4479702"/>
            <a:ext cx="4536001" cy="1077832"/>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Aft>
                <a:spcPts val="400"/>
              </a:spcAft>
            </a:pPr>
            <a:r>
              <a:rPr lang="de-DE" dirty="0"/>
              <a:t>Die Behörden werden deine Situation bewerten und dich und deinen </a:t>
            </a:r>
            <a:r>
              <a:rPr lang="de-DE" dirty="0">
                <a:ea typeface=""/>
                <a:cs typeface="Arial" panose="020B0604020202020204" pitchFamily="34" charset="0"/>
              </a:rPr>
              <a:t>Vertreter</a:t>
            </a:r>
            <a:r>
              <a:rPr lang="de-DE" dirty="0"/>
              <a:t> informieren, wenn sie beschließen, bestimmte Maßnahmen zu ergreifen.</a:t>
            </a:r>
          </a:p>
          <a:p>
            <a:pPr>
              <a:lnSpc>
                <a:spcPct val="100000"/>
              </a:lnSpc>
              <a:spcAft>
                <a:spcPts val="400"/>
              </a:spcAft>
            </a:pPr>
            <a:r>
              <a:rPr lang="de-DE" dirty="0"/>
              <a:t>Wenn das passiert, kannst du offen mit deinem </a:t>
            </a:r>
            <a:r>
              <a:rPr lang="de-DE" dirty="0">
                <a:ea typeface=""/>
                <a:cs typeface="Arial" panose="020B0604020202020204" pitchFamily="34" charset="0"/>
              </a:rPr>
              <a:t>Vertreter</a:t>
            </a:r>
            <a:r>
              <a:rPr lang="de-DE" dirty="0"/>
              <a:t> oder den Mitarbeitenden sprechen und deine Situation erklären.</a:t>
            </a:r>
          </a:p>
          <a:p>
            <a:pPr>
              <a:lnSpc>
                <a:spcPct val="100000"/>
              </a:lnSpc>
              <a:spcAft>
                <a:spcPts val="400"/>
              </a:spcAft>
            </a:pPr>
            <a:r>
              <a:rPr lang="de-DE" dirty="0"/>
              <a:t>Die Behörden könnten beschließen, dass …</a:t>
            </a:r>
          </a:p>
        </p:txBody>
      </p:sp>
      <p:sp>
        <p:nvSpPr>
          <p:cNvPr id="11" name="Subtitle 2">
            <a:extLst>
              <a:ext uri="{FF2B5EF4-FFF2-40B4-BE49-F238E27FC236}">
                <a16:creationId xmlns:a16="http://schemas.microsoft.com/office/drawing/2014/main" id="{C7FFC9C8-6E77-0A73-7D97-83310213C21E}"/>
              </a:ext>
            </a:extLst>
          </p:cNvPr>
          <p:cNvSpPr txBox="1">
            <a:spLocks/>
          </p:cNvSpPr>
          <p:nvPr/>
        </p:nvSpPr>
        <p:spPr>
          <a:xfrm>
            <a:off x="429375" y="5667395"/>
            <a:ext cx="3769056" cy="1077832"/>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8000" indent="-108000">
              <a:lnSpc>
                <a:spcPct val="100000"/>
              </a:lnSpc>
              <a:spcAft>
                <a:spcPts val="600"/>
              </a:spcAft>
              <a:buFont typeface="Arial" panose="020B0604020202020204" pitchFamily="34" charset="0"/>
              <a:buChar char="•"/>
            </a:pPr>
            <a:r>
              <a:rPr lang="de-DE" b="1" dirty="0"/>
              <a:t>du vielleicht weniger Unterstützung bekommst</a:t>
            </a:r>
            <a:r>
              <a:rPr lang="de-DE" dirty="0"/>
              <a:t>, beispielsweise wenn du nicht mit den Behörden zusammenarbeitest,</a:t>
            </a:r>
          </a:p>
          <a:p>
            <a:pPr marL="108000" indent="-108000">
              <a:lnSpc>
                <a:spcPct val="100000"/>
              </a:lnSpc>
              <a:spcAft>
                <a:spcPts val="200"/>
              </a:spcAft>
              <a:buFont typeface="Arial" panose="020B0604020202020204" pitchFamily="34" charset="0"/>
              <a:buChar char="•"/>
            </a:pPr>
            <a:r>
              <a:rPr lang="de-DE" b="1" dirty="0"/>
              <a:t>du vielleicht einen Teil der Unterstützung verlierst, die du bekommst</a:t>
            </a:r>
            <a:r>
              <a:rPr lang="de-DE" dirty="0"/>
              <a:t>, wenn du dich gewalttätig vbekommst. </a:t>
            </a:r>
          </a:p>
        </p:txBody>
      </p:sp>
      <p:pic>
        <p:nvPicPr>
          <p:cNvPr id="12" name="Picture 11">
            <a:extLst>
              <a:ext uri="{FF2B5EF4-FFF2-40B4-BE49-F238E27FC236}">
                <a16:creationId xmlns:a16="http://schemas.microsoft.com/office/drawing/2014/main" id="{9D5F29E5-B416-0304-32BF-680DCA1C2A0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268411" y="5954728"/>
            <a:ext cx="598970" cy="598970"/>
          </a:xfrm>
          <a:prstGeom prst="rect">
            <a:avLst/>
          </a:prstGeom>
        </p:spPr>
      </p:pic>
      <p:sp>
        <p:nvSpPr>
          <p:cNvPr id="6" name="Subtitle 2">
            <a:extLst>
              <a:ext uri="{FF2B5EF4-FFF2-40B4-BE49-F238E27FC236}">
                <a16:creationId xmlns:a16="http://schemas.microsoft.com/office/drawing/2014/main" id="{F04A7052-4CCA-0075-1453-0F9CDFC54D86}"/>
              </a:ext>
            </a:extLst>
          </p:cNvPr>
          <p:cNvSpPr txBox="1">
            <a:spLocks/>
          </p:cNvSpPr>
          <p:nvPr/>
        </p:nvSpPr>
        <p:spPr>
          <a:xfrm>
            <a:off x="395997" y="6683500"/>
            <a:ext cx="4536001" cy="497556"/>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dirty="0"/>
              <a:t>Welche Unterstützung Sie dann noch erhalten, hängt von Ihrer persönlichen Situation und Ihren Bedürfnissen ab.</a:t>
            </a:r>
          </a:p>
        </p:txBody>
      </p:sp>
      <p:sp>
        <p:nvSpPr>
          <p:cNvPr id="4" name="Slide Number Placeholder 3">
            <a:extLst>
              <a:ext uri="{FF2B5EF4-FFF2-40B4-BE49-F238E27FC236}">
                <a16:creationId xmlns:a16="http://schemas.microsoft.com/office/drawing/2014/main" id="{93187C82-5280-48B4-158A-3C22C9D10226}"/>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0D27072-F98D-D44B-838D-C2300481805D}" type="slidenum">
              <a:rPr kumimoji="0" lang="en-LU" sz="800" b="0" i="0" u="none" strike="noStrike" kern="1200" cap="none" spc="0" normalizeH="0" baseline="0" noProof="0" smtClean="0">
                <a:ln>
                  <a:noFill/>
                </a:ln>
                <a:solidFill>
                  <a:schemeClr val="tx1"/>
                </a:solidFill>
                <a:effectLst/>
                <a:uLnTx/>
                <a:uFillTx/>
                <a:latin typeface="Calibri" panose="020F0502020204030204" pitchFamily="34" charset="0"/>
                <a:ea typeface="+mn-ea"/>
                <a:cs typeface="Calibri" panose="020F050202020403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LU" sz="8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620942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F2F324-F4C2-A33C-AD43-6EFE16F91BC3}"/>
              </a:ext>
            </a:extLst>
          </p:cNvPr>
          <p:cNvSpPr>
            <a:spLocks noGrp="1"/>
          </p:cNvSpPr>
          <p:nvPr>
            <p:ph type="title" idx="4294967295"/>
          </p:nvPr>
        </p:nvSpPr>
        <p:spPr>
          <a:xfrm>
            <a:off x="366713" y="-1460500"/>
            <a:ext cx="4594225" cy="1460500"/>
          </a:xfrm>
          <a:prstGeom prst="rect">
            <a:avLst/>
          </a:prstGeom>
        </p:spPr>
        <p:txBody>
          <a:bodyPr anchor="b"/>
          <a:lstStyle/>
          <a:p>
            <a:r>
              <a:rPr lang="de-DE" b="0"/>
              <a:t>REGELN FÜR ASYLANTRÄGE UND REISEN IN EU+-LÄNDER</a:t>
            </a:r>
          </a:p>
        </p:txBody>
      </p:sp>
      <p:sp>
        <p:nvSpPr>
          <p:cNvPr id="16" name="Rectangle 15">
            <a:extLst>
              <a:ext uri="{FF2B5EF4-FFF2-40B4-BE49-F238E27FC236}">
                <a16:creationId xmlns:a16="http://schemas.microsoft.com/office/drawing/2014/main" id="{6FBF8401-3B17-8D99-AD40-27506D66591F}"/>
              </a:ext>
              <a:ext uri="{C183D7F6-B498-43B3-948B-1728B52AA6E4}">
                <adec:decorative xmlns:adec="http://schemas.microsoft.com/office/drawing/2017/decorative" val="1"/>
              </a:ext>
            </a:extLst>
          </p:cNvPr>
          <p:cNvSpPr/>
          <p:nvPr/>
        </p:nvSpPr>
        <p:spPr>
          <a:xfrm>
            <a:off x="216000" y="360000"/>
            <a:ext cx="4896000" cy="1961903"/>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t" anchorCtr="0"/>
          <a:lstStyle/>
          <a:p>
            <a:pPr algn="ctr"/>
            <a:endParaRPr lang="en-LU">
              <a:ln>
                <a:noFill/>
              </a:ln>
            </a:endParaRPr>
          </a:p>
        </p:txBody>
      </p:sp>
      <p:sp>
        <p:nvSpPr>
          <p:cNvPr id="20" name="Subtitle 1">
            <a:extLst>
              <a:ext uri="{FF2B5EF4-FFF2-40B4-BE49-F238E27FC236}">
                <a16:creationId xmlns:a16="http://schemas.microsoft.com/office/drawing/2014/main" id="{CB795F79-2D29-AC84-79A6-DF2728BB54B2}"/>
              </a:ext>
            </a:extLst>
          </p:cNvPr>
          <p:cNvSpPr txBox="1">
            <a:spLocks/>
          </p:cNvSpPr>
          <p:nvPr/>
        </p:nvSpPr>
        <p:spPr>
          <a:xfrm>
            <a:off x="396000" y="408413"/>
            <a:ext cx="4536000" cy="416254"/>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b="1" dirty="0"/>
              <a:t>Du bist jetzt in Deutschland</a:t>
            </a:r>
            <a:r>
              <a:rPr lang="de-DE" dirty="0"/>
              <a:t>,</a:t>
            </a:r>
            <a:r>
              <a:rPr lang="de-DE" b="1" dirty="0"/>
              <a:t> einem EU+-Land. </a:t>
            </a:r>
          </a:p>
          <a:p>
            <a:r>
              <a:rPr lang="de-DE" b="1" dirty="0"/>
              <a:t>Die EU+-Länder sind:</a:t>
            </a:r>
          </a:p>
        </p:txBody>
      </p:sp>
      <p:pic>
        <p:nvPicPr>
          <p:cNvPr id="12" name="Picture 11">
            <a:extLst>
              <a:ext uri="{FF2B5EF4-FFF2-40B4-BE49-F238E27FC236}">
                <a16:creationId xmlns:a16="http://schemas.microsoft.com/office/drawing/2014/main" id="{E6128F5E-EE5C-C45B-41A3-F3BDED6B401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3716" y="908685"/>
            <a:ext cx="212319" cy="285030"/>
          </a:xfrm>
          <a:prstGeom prst="rect">
            <a:avLst/>
          </a:prstGeom>
        </p:spPr>
      </p:pic>
      <p:sp>
        <p:nvSpPr>
          <p:cNvPr id="19" name="Subtitle 2">
            <a:extLst>
              <a:ext uri="{FF2B5EF4-FFF2-40B4-BE49-F238E27FC236}">
                <a16:creationId xmlns:a16="http://schemas.microsoft.com/office/drawing/2014/main" id="{03BD649E-0212-7E2C-88BD-08F2CF05E623}"/>
              </a:ext>
            </a:extLst>
          </p:cNvPr>
          <p:cNvSpPr txBox="1">
            <a:spLocks/>
          </p:cNvSpPr>
          <p:nvPr/>
        </p:nvSpPr>
        <p:spPr>
          <a:xfrm>
            <a:off x="792001" y="845986"/>
            <a:ext cx="4139998" cy="967026"/>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a:t>die 27 Mitgliedstaaten der Europäischen Union: Belgien, Bulgarien, Dänemark, Deutschland, Estland, Finnland, Frankreich, Griechenland, Irland, Italien, Kroatien, Lettland, Litauen, Luxemburg, Malta, Niederlande, Österreich, Polen, Portugal, Rumänien, Slowakei, Slowenien, Spanien, Schweden, Tschechien, Ungarn, Zypern</a:t>
            </a:r>
          </a:p>
        </p:txBody>
      </p:sp>
      <p:pic>
        <p:nvPicPr>
          <p:cNvPr id="13" name="Picture 12">
            <a:extLst>
              <a:ext uri="{FF2B5EF4-FFF2-40B4-BE49-F238E27FC236}">
                <a16:creationId xmlns:a16="http://schemas.microsoft.com/office/drawing/2014/main" id="{D5154847-25BF-040A-2759-C8629108A63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4196" y="1813011"/>
            <a:ext cx="212319" cy="285030"/>
          </a:xfrm>
          <a:prstGeom prst="rect">
            <a:avLst/>
          </a:prstGeom>
        </p:spPr>
      </p:pic>
      <p:sp>
        <p:nvSpPr>
          <p:cNvPr id="9" name="Subtitle 2">
            <a:extLst>
              <a:ext uri="{FF2B5EF4-FFF2-40B4-BE49-F238E27FC236}">
                <a16:creationId xmlns:a16="http://schemas.microsoft.com/office/drawing/2014/main" id="{0B7A73B5-C4B2-9F00-811F-BDDB1949FF2B}"/>
              </a:ext>
            </a:extLst>
          </p:cNvPr>
          <p:cNvSpPr txBox="1">
            <a:spLocks/>
          </p:cNvSpPr>
          <p:nvPr/>
        </p:nvSpPr>
        <p:spPr>
          <a:xfrm>
            <a:off x="792001" y="1846770"/>
            <a:ext cx="4139998" cy="283892"/>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a:t>4 weitere Länder: Island, Liechtenstein, Norwegen und die Schweiz. </a:t>
            </a:r>
          </a:p>
        </p:txBody>
      </p:sp>
      <p:pic>
        <p:nvPicPr>
          <p:cNvPr id="10" name="Picture 9">
            <a:extLst>
              <a:ext uri="{FF2B5EF4-FFF2-40B4-BE49-F238E27FC236}">
                <a16:creationId xmlns:a16="http://schemas.microsoft.com/office/drawing/2014/main" id="{A4CB81A5-4604-1F02-AF1C-94F6734CC29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4141" y="2516421"/>
            <a:ext cx="159979" cy="216746"/>
          </a:xfrm>
          <a:prstGeom prst="rect">
            <a:avLst/>
          </a:prstGeom>
        </p:spPr>
      </p:pic>
      <p:sp>
        <p:nvSpPr>
          <p:cNvPr id="4" name="Title 1">
            <a:extLst>
              <a:ext uri="{FF2B5EF4-FFF2-40B4-BE49-F238E27FC236}">
                <a16:creationId xmlns:a16="http://schemas.microsoft.com/office/drawing/2014/main" id="{E3DEE82F-B199-B220-6483-A0C04A6EC2F6}"/>
              </a:ext>
            </a:extLst>
          </p:cNvPr>
          <p:cNvSpPr txBox="1">
            <a:spLocks/>
          </p:cNvSpPr>
          <p:nvPr/>
        </p:nvSpPr>
        <p:spPr>
          <a:xfrm>
            <a:off x="648000" y="2471901"/>
            <a:ext cx="4284000" cy="460502"/>
          </a:xfrm>
          <a:prstGeom prst="rect">
            <a:avLst/>
          </a:prstGeom>
        </p:spPr>
        <p:txBody>
          <a:bodyPr lIns="36000" tIns="36000" rIns="36000" bIns="36000" anchor="t" anchorCtr="0"/>
          <a:lstStyle>
            <a:lvl1pPr algn="l" defTabSz="914400" rtl="0" eaLnBrk="1" latinLnBrk="0" hangingPunct="1">
              <a:lnSpc>
                <a:spcPct val="90000"/>
              </a:lnSpc>
              <a:spcBef>
                <a:spcPct val="0"/>
              </a:spcBef>
              <a:buNone/>
              <a:defRPr sz="1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de-DE" sz="1400">
                <a:solidFill>
                  <a:schemeClr val="tx2"/>
                </a:solidFill>
                <a:latin typeface="Calibri" panose="020F0502020204030204" pitchFamily="34" charset="0"/>
                <a:cs typeface="Calibri" panose="020F0502020204030204" pitchFamily="34" charset="0"/>
              </a:rPr>
              <a:t>REGELN FÜR ASYLANTRÄGE UND REISEN IN EU+-LÄNDER</a:t>
            </a:r>
          </a:p>
        </p:txBody>
      </p:sp>
      <p:pic>
        <p:nvPicPr>
          <p:cNvPr id="2" name="Picture 1" descr="Eine Mitarbeiterin, die auf eine Liste guter und schlechter Handlungen zeigt und die Pflichten erläutert.">
            <a:extLst>
              <a:ext uri="{FF2B5EF4-FFF2-40B4-BE49-F238E27FC236}">
                <a16:creationId xmlns:a16="http://schemas.microsoft.com/office/drawing/2014/main" id="{2079E3AC-1C63-5E41-F9CB-04EACD0290B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703018" y="2991987"/>
            <a:ext cx="1260000" cy="1260000"/>
          </a:xfrm>
          <a:prstGeom prst="rect">
            <a:avLst/>
          </a:prstGeom>
        </p:spPr>
      </p:pic>
      <p:sp>
        <p:nvSpPr>
          <p:cNvPr id="11" name="Subtitle 1">
            <a:extLst>
              <a:ext uri="{FF2B5EF4-FFF2-40B4-BE49-F238E27FC236}">
                <a16:creationId xmlns:a16="http://schemas.microsoft.com/office/drawing/2014/main" id="{AD8104C0-0E55-35BE-767E-A3CFA4DEBFE5}"/>
              </a:ext>
            </a:extLst>
          </p:cNvPr>
          <p:cNvSpPr txBox="1">
            <a:spLocks/>
          </p:cNvSpPr>
          <p:nvPr/>
        </p:nvSpPr>
        <p:spPr>
          <a:xfrm>
            <a:off x="386124" y="3024832"/>
            <a:ext cx="3071451" cy="1294375"/>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2000" indent="-252000">
              <a:spcAft>
                <a:spcPts val="600"/>
              </a:spcAft>
              <a:buSzPct val="170000"/>
              <a:buBlip>
                <a:blip r:embed="rId6"/>
              </a:buBlip>
            </a:pPr>
            <a:r>
              <a:rPr lang="de-DE" dirty="0"/>
              <a:t>Du musst in Deutschland bleiben und darfst nicht in eines der anderen EU+-Länder reisen.</a:t>
            </a:r>
          </a:p>
          <a:p>
            <a:pPr marL="252000" indent="-252000">
              <a:spcAft>
                <a:spcPts val="600"/>
              </a:spcAft>
              <a:buSzPct val="170000"/>
              <a:buBlip>
                <a:blip r:embed="rId6"/>
              </a:buBlip>
            </a:pPr>
            <a:r>
              <a:rPr lang="de-DE" dirty="0"/>
              <a:t>Wenn du Angehörige in einem dieser Länder hast, werden dich die Behörden über deine Rechte in Bezug auf Familienzusammenführung informieren. Laufe nicht einfach weg. </a:t>
            </a:r>
          </a:p>
        </p:txBody>
      </p:sp>
      <p:sp>
        <p:nvSpPr>
          <p:cNvPr id="15" name="Subtitle 1">
            <a:extLst>
              <a:ext uri="{FF2B5EF4-FFF2-40B4-BE49-F238E27FC236}">
                <a16:creationId xmlns:a16="http://schemas.microsoft.com/office/drawing/2014/main" id="{38059386-ED46-9816-6AA2-2E5CFEA4DA97}"/>
              </a:ext>
            </a:extLst>
          </p:cNvPr>
          <p:cNvSpPr txBox="1">
            <a:spLocks/>
          </p:cNvSpPr>
          <p:nvPr/>
        </p:nvSpPr>
        <p:spPr>
          <a:xfrm>
            <a:off x="386124" y="4496246"/>
            <a:ext cx="4443051" cy="1945822"/>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2000" indent="-252000">
              <a:spcAft>
                <a:spcPts val="600"/>
              </a:spcAft>
              <a:buSzPct val="170000"/>
              <a:buBlip>
                <a:blip r:embed="rId7"/>
              </a:buBlip>
            </a:pPr>
            <a:r>
              <a:rPr lang="de-DE" dirty="0"/>
              <a:t>Wenn du wegläufst, hat das negative Folgen, die später erklärt werden. So bekommst du beispielsweise in dem anderen Land weniger Unterstützung bei der Aufnahme. </a:t>
            </a:r>
          </a:p>
          <a:p>
            <a:pPr marL="252000" indent="-252000">
              <a:spcAft>
                <a:spcPts val="600"/>
              </a:spcAft>
              <a:buSzPct val="170000"/>
              <a:buBlip>
                <a:blip r:embed="rId6"/>
              </a:buBlip>
            </a:pPr>
            <a:r>
              <a:rPr lang="de-DE" dirty="0"/>
              <a:t>Denke daran, dass du deinen Asylantrag in dem EU+-Land, in dem du zuerst angekommen bist, registrieren musst, wenn die Behörden dir nichts anderes gesagt haben.</a:t>
            </a:r>
          </a:p>
          <a:p>
            <a:pPr marL="252000" indent="-252000">
              <a:spcAft>
                <a:spcPts val="600"/>
              </a:spcAft>
              <a:buSzPct val="170000"/>
              <a:buBlip>
                <a:blip r:embed="rId6"/>
              </a:buBlip>
            </a:pPr>
            <a:r>
              <a:rPr lang="de-DE" dirty="0"/>
              <a:t>Nur eines dieser Länder ist für die Prüfung deines Asylantrags zuständig. Die Behörden in Deutschland werden dir sagen, welches Land dafür zuständig ist. </a:t>
            </a:r>
          </a:p>
        </p:txBody>
      </p:sp>
      <p:sp>
        <p:nvSpPr>
          <p:cNvPr id="7" name="Rectangle 6">
            <a:extLst>
              <a:ext uri="{FF2B5EF4-FFF2-40B4-BE49-F238E27FC236}">
                <a16:creationId xmlns:a16="http://schemas.microsoft.com/office/drawing/2014/main" id="{D6C63AA5-BB8A-459D-0679-242AA72C4BFE}"/>
              </a:ext>
              <a:ext uri="{C183D7F6-B498-43B3-948B-1728B52AA6E4}">
                <adec:decorative xmlns:adec="http://schemas.microsoft.com/office/drawing/2017/decorative" val="1"/>
              </a:ext>
            </a:extLst>
          </p:cNvPr>
          <p:cNvSpPr/>
          <p:nvPr/>
        </p:nvSpPr>
        <p:spPr>
          <a:xfrm>
            <a:off x="216000" y="6546030"/>
            <a:ext cx="4896000" cy="460502"/>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LU" sz="1800" b="0" i="0" u="none" strike="noStrike" kern="1200" cap="none" spc="0" normalizeH="0" baseline="0" noProof="0">
              <a:ln>
                <a:noFill/>
              </a:ln>
              <a:solidFill>
                <a:srgbClr val="FFFFFF"/>
              </a:solidFill>
              <a:effectLst/>
              <a:uLnTx/>
              <a:uFillTx/>
              <a:latin typeface="Calibri"/>
              <a:ea typeface="+mn-ea"/>
              <a:cs typeface="+mn-cs"/>
            </a:endParaRPr>
          </a:p>
        </p:txBody>
      </p:sp>
      <p:sp>
        <p:nvSpPr>
          <p:cNvPr id="21" name="Subtitle 1">
            <a:extLst>
              <a:ext uri="{FF2B5EF4-FFF2-40B4-BE49-F238E27FC236}">
                <a16:creationId xmlns:a16="http://schemas.microsoft.com/office/drawing/2014/main" id="{0538CE08-2CD1-CE09-86B0-7E1CD8DB1A8D}"/>
              </a:ext>
            </a:extLst>
          </p:cNvPr>
          <p:cNvSpPr txBox="1">
            <a:spLocks/>
          </p:cNvSpPr>
          <p:nvPr/>
        </p:nvSpPr>
        <p:spPr>
          <a:xfrm>
            <a:off x="396350" y="6650990"/>
            <a:ext cx="4535649" cy="170983"/>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de-DE" sz="1100" b="0" i="0" u="none" strike="noStrike" cap="none" normalizeH="0" baseline="0" noProof="0">
                <a:ln>
                  <a:noFill/>
                </a:ln>
                <a:solidFill>
                  <a:srgbClr val="000000"/>
                </a:solidFill>
                <a:effectLst/>
                <a:uLnTx/>
                <a:uFillTx/>
                <a:latin typeface="Calibri" panose="020F0502020204030204" pitchFamily="34" charset="0"/>
                <a:ea typeface="Calibri"/>
                <a:cs typeface="Calibri" panose="020F0502020204030204" pitchFamily="34" charset="0"/>
              </a:rPr>
              <a:t>Du erfährst mehr über diese Verfahren in anderen Broschüren. </a:t>
            </a:r>
          </a:p>
        </p:txBody>
      </p:sp>
      <p:sp>
        <p:nvSpPr>
          <p:cNvPr id="3" name="Slide Number Placeholder 2">
            <a:extLst>
              <a:ext uri="{FF2B5EF4-FFF2-40B4-BE49-F238E27FC236}">
                <a16:creationId xmlns:a16="http://schemas.microsoft.com/office/drawing/2014/main" id="{C8426364-62CF-4D5F-694A-13E3126E3161}"/>
              </a:ext>
            </a:extLst>
          </p:cNvPr>
          <p:cNvSpPr>
            <a:spLocks noGrp="1"/>
          </p:cNvSpPr>
          <p:nvPr>
            <p:ph type="sldNum" sz="quarter" idx="4"/>
          </p:nvPr>
        </p:nvSpPr>
        <p:spPr/>
        <p:txBody>
          <a:bodyPr/>
          <a:lstStyle/>
          <a:p>
            <a:fld id="{40D27072-F98D-D44B-838D-C2300481805D}" type="slidenum">
              <a:rPr lang="en-LU" smtClean="0">
                <a:solidFill>
                  <a:schemeClr val="tx1"/>
                </a:solidFill>
              </a:rPr>
              <a:pPr/>
              <a:t>8</a:t>
            </a:fld>
            <a:endParaRPr lang="en-LU">
              <a:solidFill>
                <a:schemeClr val="tx1"/>
              </a:solidFill>
            </a:endParaRPr>
          </a:p>
        </p:txBody>
      </p:sp>
    </p:spTree>
    <p:extLst>
      <p:ext uri="{BB962C8B-B14F-4D97-AF65-F5344CB8AC3E}">
        <p14:creationId xmlns:p14="http://schemas.microsoft.com/office/powerpoint/2010/main" val="2001669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9670E-7450-0B1C-CAD0-116EF95035FF}"/>
              </a:ext>
            </a:extLst>
          </p:cNvPr>
          <p:cNvSpPr>
            <a:spLocks noGrp="1"/>
          </p:cNvSpPr>
          <p:nvPr>
            <p:ph type="ctrTitle"/>
          </p:nvPr>
        </p:nvSpPr>
        <p:spPr>
          <a:xfrm>
            <a:off x="648000" y="342000"/>
            <a:ext cx="4283650" cy="460502"/>
          </a:xfrm>
        </p:spPr>
        <p:txBody>
          <a:bodyPr/>
          <a:lstStyle/>
          <a:p>
            <a:r>
              <a:rPr lang="de-DE"/>
              <a:t>WAS PASSIERT, WENN DU IN EIN ANDERES </a:t>
            </a:r>
            <a:br>
              <a:rPr lang="de-DE"/>
            </a:br>
            <a:r>
              <a:rPr lang="de-DE"/>
              <a:t>EU+-LAND REIST? </a:t>
            </a:r>
          </a:p>
        </p:txBody>
      </p:sp>
      <p:sp>
        <p:nvSpPr>
          <p:cNvPr id="12" name="Subtitle 2">
            <a:extLst>
              <a:ext uri="{FF2B5EF4-FFF2-40B4-BE49-F238E27FC236}">
                <a16:creationId xmlns:a16="http://schemas.microsoft.com/office/drawing/2014/main" id="{1B627E7A-F81B-0C9F-1D16-07861CC952AB}"/>
              </a:ext>
            </a:extLst>
          </p:cNvPr>
          <p:cNvSpPr txBox="1">
            <a:spLocks/>
          </p:cNvSpPr>
          <p:nvPr/>
        </p:nvSpPr>
        <p:spPr>
          <a:xfrm>
            <a:off x="396000" y="4007509"/>
            <a:ext cx="4536000" cy="2644500"/>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de-DE" b="1" dirty="0"/>
              <a:t>In Deutschland:  </a:t>
            </a:r>
          </a:p>
          <a:p>
            <a:pPr marL="108000" indent="-108000">
              <a:spcAft>
                <a:spcPts val="800"/>
              </a:spcAft>
              <a:buFont typeface="Arial" panose="020B0604020202020204" pitchFamily="34" charset="0"/>
              <a:buChar char="•"/>
            </a:pPr>
            <a:r>
              <a:rPr lang="de-DE" dirty="0"/>
              <a:t>Dein Asylverfahren kann eingestellt werden.</a:t>
            </a:r>
          </a:p>
          <a:p>
            <a:pPr>
              <a:spcAft>
                <a:spcPts val="200"/>
              </a:spcAft>
            </a:pPr>
            <a:endParaRPr lang="en-GB" b="1" dirty="0"/>
          </a:p>
          <a:p>
            <a:pPr>
              <a:spcAft>
                <a:spcPts val="200"/>
              </a:spcAft>
            </a:pPr>
            <a:r>
              <a:rPr lang="de-DE" b="1" dirty="0"/>
              <a:t>In dem anderen EU+-Land: </a:t>
            </a:r>
          </a:p>
          <a:p>
            <a:pPr marL="108000" indent="-108000">
              <a:spcAft>
                <a:spcPts val="800"/>
              </a:spcAft>
              <a:buFont typeface="Arial" panose="020B0604020202020204" pitchFamily="34" charset="0"/>
              <a:buChar char="•"/>
            </a:pPr>
            <a:r>
              <a:rPr lang="de-DE" dirty="0"/>
              <a:t>Die Behörden können beschließen, dich in das EU+-Land zurückzuschicken, das du verlassen hast.</a:t>
            </a:r>
          </a:p>
          <a:p>
            <a:pPr>
              <a:spcAft>
                <a:spcPts val="200"/>
              </a:spcAft>
            </a:pPr>
            <a:r>
              <a:rPr lang="de-DE" dirty="0"/>
              <a:t>Ab dem Zeitpunkt, an dem die Behörden dich über die Entscheidung informieren, dich zurückzuschicken, hast du keinen Anspruch mehr auf bestimmte Rechte, zum Beispiel:</a:t>
            </a:r>
          </a:p>
          <a:p>
            <a:pPr marL="108000" indent="-108000">
              <a:spcAft>
                <a:spcPts val="200"/>
              </a:spcAft>
              <a:buFont typeface="Arial" panose="020B0604020202020204" pitchFamily="34" charset="0"/>
              <a:buChar char="•"/>
            </a:pPr>
            <a:r>
              <a:rPr lang="de-DE" dirty="0"/>
              <a:t>Du wirst einige Formen der Unterstützung nicht erhalten. </a:t>
            </a:r>
          </a:p>
          <a:p>
            <a:pPr marL="108000" indent="-108000">
              <a:spcAft>
                <a:spcPts val="400"/>
              </a:spcAft>
              <a:buFont typeface="Arial" panose="020B0604020202020204" pitchFamily="34" charset="0"/>
              <a:buChar char="•"/>
            </a:pPr>
            <a:r>
              <a:rPr lang="de-DE" dirty="0"/>
              <a:t>Du darfst nicht arbeiten. </a:t>
            </a:r>
          </a:p>
          <a:p>
            <a:pPr>
              <a:spcAft>
                <a:spcPts val="200"/>
              </a:spcAft>
            </a:pPr>
            <a:r>
              <a:rPr lang="de-DE" dirty="0"/>
              <a:t>Welche Unterstützung Sie dann noch erhalten, hängt von Ihrer persönlichen Situation und Ihren Bedürfnissen ab.</a:t>
            </a:r>
          </a:p>
          <a:p>
            <a:pPr>
              <a:spcAft>
                <a:spcPts val="200"/>
              </a:spcAft>
            </a:pPr>
            <a:endParaRPr lang="en-GB" dirty="0"/>
          </a:p>
        </p:txBody>
      </p:sp>
      <p:pic>
        <p:nvPicPr>
          <p:cNvPr id="3" name="Picture 2">
            <a:extLst>
              <a:ext uri="{FF2B5EF4-FFF2-40B4-BE49-F238E27FC236}">
                <a16:creationId xmlns:a16="http://schemas.microsoft.com/office/drawing/2014/main" id="{6A3A9A55-7DA9-63F3-A382-BFE489887313}"/>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893301" y="1022527"/>
            <a:ext cx="3422604" cy="4108900"/>
          </a:xfrm>
          <a:prstGeom prst="rect">
            <a:avLst/>
          </a:prstGeom>
        </p:spPr>
      </p:pic>
      <p:sp>
        <p:nvSpPr>
          <p:cNvPr id="7" name="Subtitle 2">
            <a:extLst>
              <a:ext uri="{FF2B5EF4-FFF2-40B4-BE49-F238E27FC236}">
                <a16:creationId xmlns:a16="http://schemas.microsoft.com/office/drawing/2014/main" id="{55402350-C7E3-2150-253F-C22F028D3630}"/>
              </a:ext>
              <a:ext uri="{C183D7F6-B498-43B3-948B-1728B52AA6E4}">
                <adec:decorative xmlns:adec="http://schemas.microsoft.com/office/drawing/2017/decorative" val="1"/>
              </a:ext>
            </a:extLst>
          </p:cNvPr>
          <p:cNvSpPr txBox="1">
            <a:spLocks/>
          </p:cNvSpPr>
          <p:nvPr/>
        </p:nvSpPr>
        <p:spPr>
          <a:xfrm>
            <a:off x="493996" y="999377"/>
            <a:ext cx="1622129" cy="38216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p:spPr>
        <p:txBody>
          <a:bodyPr lIns="36000" tIns="0" rIns="0" bIns="0" anchor="ctr"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algn="l" rtl="0" eaLnBrk="1" latinLnBrk="0" hangingPunct="1">
              <a:spcBef>
                <a:spcPts val="0"/>
              </a:spcBef>
              <a:spcAft>
                <a:spcPts val="0"/>
              </a:spcAft>
            </a:pPr>
            <a:r>
              <a:rPr lang="de-DE" sz="1000" b="1" kern="1200" dirty="0">
                <a:solidFill>
                  <a:srgbClr val="000000"/>
                </a:solidFill>
                <a:effectLst/>
                <a:latin typeface="Calibri" panose="020F0502020204030204" pitchFamily="34" charset="0"/>
                <a:ea typeface="+mn-ea"/>
                <a:cs typeface="Calibri" panose="020F0502020204030204" pitchFamily="34" charset="0"/>
              </a:rPr>
              <a:t> Bundesrepublik Deutschland</a:t>
            </a:r>
            <a:r>
              <a:rPr lang="de-DE" sz="1000" kern="1200" dirty="0">
                <a:solidFill>
                  <a:srgbClr val="000000"/>
                </a:solidFill>
                <a:effectLst/>
                <a:latin typeface="Calibri" panose="020F0502020204030204" pitchFamily="34" charset="0"/>
                <a:ea typeface="+mn-ea"/>
                <a:cs typeface="Calibri" panose="020F0502020204030204" pitchFamily="34" charset="0"/>
              </a:rPr>
              <a:t> </a:t>
            </a:r>
            <a:endParaRPr lang="de-DE" sz="1000" dirty="0">
              <a:effectLst/>
            </a:endParaRPr>
          </a:p>
        </p:txBody>
      </p:sp>
      <p:sp>
        <p:nvSpPr>
          <p:cNvPr id="9" name="Subtitle 2">
            <a:extLst>
              <a:ext uri="{FF2B5EF4-FFF2-40B4-BE49-F238E27FC236}">
                <a16:creationId xmlns:a16="http://schemas.microsoft.com/office/drawing/2014/main" id="{B0DD99A8-288B-6BA1-5503-A33CADCFB86B}"/>
              </a:ext>
              <a:ext uri="{C183D7F6-B498-43B3-948B-1728B52AA6E4}">
                <adec:decorative xmlns:adec="http://schemas.microsoft.com/office/drawing/2017/decorative" val="1"/>
              </a:ext>
            </a:extLst>
          </p:cNvPr>
          <p:cNvSpPr txBox="1">
            <a:spLocks/>
          </p:cNvSpPr>
          <p:nvPr/>
        </p:nvSpPr>
        <p:spPr>
          <a:xfrm>
            <a:off x="3211526" y="999377"/>
            <a:ext cx="1157801" cy="382160"/>
          </a:xfrm>
          <a:prstGeom prst="rect">
            <a:avLst/>
          </a:prstGeom>
          <a:solidFill>
            <a:schemeClr val="accent5">
              <a:lumMod val="20000"/>
              <a:lumOff val="80000"/>
              <a:alpha val="80000"/>
            </a:schemeClr>
          </a:solidFill>
        </p:spPr>
        <p:txBody>
          <a:bodyPr lIns="36000" tIns="0" rIns="0" bIns="0" anchor="ctr"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pPr>
            <a:r>
              <a:rPr lang="de-DE" b="1"/>
              <a:t>Anderes EU+-Land</a:t>
            </a:r>
          </a:p>
        </p:txBody>
      </p:sp>
      <p:sp>
        <p:nvSpPr>
          <p:cNvPr id="4" name="Slide Number Placeholder 3">
            <a:extLst>
              <a:ext uri="{FF2B5EF4-FFF2-40B4-BE49-F238E27FC236}">
                <a16:creationId xmlns:a16="http://schemas.microsoft.com/office/drawing/2014/main" id="{3603D99C-0555-309E-C7D2-A3F8B916167F}"/>
              </a:ext>
            </a:extLst>
          </p:cNvPr>
          <p:cNvSpPr>
            <a:spLocks noGrp="1"/>
          </p:cNvSpPr>
          <p:nvPr>
            <p:ph type="sldNum" sz="quarter" idx="4"/>
          </p:nvPr>
        </p:nvSpPr>
        <p:spPr/>
        <p:txBody>
          <a:bodyPr/>
          <a:lstStyle/>
          <a:p>
            <a:fld id="{40D27072-F98D-D44B-838D-C2300481805D}" type="slidenum">
              <a:rPr lang="en-LU" smtClean="0">
                <a:solidFill>
                  <a:schemeClr val="tx1"/>
                </a:solidFill>
              </a:rPr>
              <a:pPr/>
              <a:t>9</a:t>
            </a:fld>
            <a:endParaRPr lang="en-LU">
              <a:solidFill>
                <a:schemeClr val="tx1"/>
              </a:solidFill>
            </a:endParaRPr>
          </a:p>
        </p:txBody>
      </p:sp>
    </p:spTree>
    <p:extLst>
      <p:ext uri="{BB962C8B-B14F-4D97-AF65-F5344CB8AC3E}">
        <p14:creationId xmlns:p14="http://schemas.microsoft.com/office/powerpoint/2010/main" val="830752578"/>
      </p:ext>
    </p:extLst>
  </p:cSld>
  <p:clrMapOvr>
    <a:masterClrMapping/>
  </p:clrMapOvr>
</p:sld>
</file>

<file path=ppt/theme/theme1.xml><?xml version="1.0" encoding="utf-8"?>
<a:theme xmlns:a="http://schemas.openxmlformats.org/drawingml/2006/main" name="Inside">
  <a:themeElements>
    <a:clrScheme name="EUAA Colour palette">
      <a:dk1>
        <a:srgbClr val="000000"/>
      </a:dk1>
      <a:lt1>
        <a:srgbClr val="FFFFFF"/>
      </a:lt1>
      <a:dk2>
        <a:srgbClr val="0E2841"/>
      </a:dk2>
      <a:lt2>
        <a:srgbClr val="BABBB6"/>
      </a:lt2>
      <a:accent1>
        <a:srgbClr val="181936"/>
      </a:accent1>
      <a:accent2>
        <a:srgbClr val="F2BC34"/>
      </a:accent2>
      <a:accent3>
        <a:srgbClr val="22A7AE"/>
      </a:accent3>
      <a:accent4>
        <a:srgbClr val="7DBB55"/>
      </a:accent4>
      <a:accent5>
        <a:srgbClr val="DA3F39"/>
      </a:accent5>
      <a:accent6>
        <a:srgbClr val="8B2B60"/>
      </a:accent6>
      <a:hlink>
        <a:srgbClr val="467886"/>
      </a:hlink>
      <a:folHlink>
        <a:srgbClr val="96607D"/>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over">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Inside">
  <a:themeElements>
    <a:clrScheme name="EUAA Colour palette">
      <a:dk1>
        <a:srgbClr val="000000"/>
      </a:dk1>
      <a:lt1>
        <a:srgbClr val="FFFFFF"/>
      </a:lt1>
      <a:dk2>
        <a:srgbClr val="0E2841"/>
      </a:dk2>
      <a:lt2>
        <a:srgbClr val="BABBB6"/>
      </a:lt2>
      <a:accent1>
        <a:srgbClr val="181936"/>
      </a:accent1>
      <a:accent2>
        <a:srgbClr val="F2BC34"/>
      </a:accent2>
      <a:accent3>
        <a:srgbClr val="22A7AE"/>
      </a:accent3>
      <a:accent4>
        <a:srgbClr val="7DBB55"/>
      </a:accent4>
      <a:accent5>
        <a:srgbClr val="DA3F39"/>
      </a:accent5>
      <a:accent6>
        <a:srgbClr val="8B2B60"/>
      </a:accent6>
      <a:hlink>
        <a:srgbClr val="467886"/>
      </a:hlink>
      <a:folHlink>
        <a:srgbClr val="96607D"/>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EUAA Document" ma:contentTypeID="0x010100702862A3062E044D8ABC14AA6FFFBF2A00C78088BC43A0B245ADDCF2EF1D8E6B82" ma:contentTypeVersion="70" ma:contentTypeDescription="" ma:contentTypeScope="" ma:versionID="3f8788086f0801e8b8dd8e8871848b50">
  <xsd:schema xmlns:xsd="http://www.w3.org/2001/XMLSchema" xmlns:xs="http://www.w3.org/2001/XMLSchema" xmlns:p="http://schemas.microsoft.com/office/2006/metadata/properties" xmlns:ns1="http://schemas.microsoft.com/sharepoint/v3" xmlns:ns2="a1af3d24-2c00-4fff-b753-464d92bed99a" xmlns:ns3="b0736fa6-7b88-44d3-b02a-aeeea6500900" targetNamespace="http://schemas.microsoft.com/office/2006/metadata/properties" ma:root="true" ma:fieldsID="fd8f45413528d417a57d5623cf91b5e2" ns1:_="" ns2:_="" ns3:_="">
    <xsd:import namespace="http://schemas.microsoft.com/sharepoint/v3"/>
    <xsd:import namespace="a1af3d24-2c00-4fff-b753-464d92bed99a"/>
    <xsd:import namespace="b0736fa6-7b88-44d3-b02a-aeeea6500900"/>
    <xsd:element name="properties">
      <xsd:complexType>
        <xsd:sequence>
          <xsd:element name="documentManagement">
            <xsd:complexType>
              <xsd:all>
                <xsd:element ref="ns2:_dlc_DocId" minOccurs="0"/>
                <xsd:element ref="ns2:_dlc_DocIdUrl" minOccurs="0"/>
                <xsd:element ref="ns2:_dlc_DocIdPersistId" minOccurs="0"/>
                <xsd:element ref="ns2:o8afd3c3b2c14229af30eb97d0576c14" minOccurs="0"/>
                <xsd:element ref="ns2:TaxCatchAll" minOccurs="0"/>
                <xsd:element ref="ns2:TaxCatchAllLabel" minOccurs="0"/>
                <xsd:element ref="ns2:d843e2ab0fe040a0b8f15c0cb043c02e" minOccurs="0"/>
                <xsd:element ref="ns2:b449eb92237c479dbb476bba4132e4d0" minOccurs="0"/>
                <xsd:element ref="ns2:o7284467db3d4acd87ce2ae955c53c32" minOccurs="0"/>
                <xsd:element ref="ns1:DocumentSetDescription" minOccurs="0"/>
                <xsd:element ref="ns2:easoResponsible"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21" nillable="true" ma:displayName="Description" ma:description="A description of the Document Set" ma:internalName="DocumentSet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af3d24-2c00-4fff-b753-464d92bed99a" elementFormDefault="qualified">
    <xsd:import namespace="http://schemas.microsoft.com/office/2006/documentManagement/types"/>
    <xsd:import namespace="http://schemas.microsoft.com/office/infopath/2007/PartnerControls"/>
    <xsd:element name="_dlc_DocId" ma:index="7" nillable="true" ma:displayName="Document ID Value" ma:description="The value of the document ID assigned to this item." ma:indexed="true" ma:internalName="_dlc_DocId" ma:readOnly="true">
      <xsd:simpleType>
        <xsd:restriction base="dms:Text"/>
      </xsd:simpleType>
    </xsd:element>
    <xsd:element name="_dlc_DocIdUrl" ma:index="8"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false">
      <xsd:simpleType>
        <xsd:restriction base="dms:Boolean"/>
      </xsd:simpleType>
    </xsd:element>
    <xsd:element name="o8afd3c3b2c14229af30eb97d0576c14" ma:index="10" nillable="true" ma:taxonomy="true" ma:internalName="o8afd3c3b2c14229af30eb97d0576c14" ma:taxonomyFieldName="easoBusinessClassification" ma:displayName="Business Classification" ma:indexed="true" ma:readOnly="false" ma:fieldId="{88afd3c3-b2c1-4229-af30-eb97d0576c14}" ma:sspId="503e7a41-821a-4582-8c5b-0263b9d2f658" ma:termSetId="420852fe-df73-4459-b6e8-0279ecfd1708"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4fc23c42-694e-4320-8421-b7a8887742b5}" ma:internalName="TaxCatchAll" ma:readOnly="false" ma:showField="CatchAllData" ma:web="a1af3d24-2c00-4fff-b753-464d92bed99a">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4fc23c42-694e-4320-8421-b7a8887742b5}" ma:internalName="TaxCatchAllLabel" ma:readOnly="false" ma:showField="CatchAllDataLabel" ma:web="a1af3d24-2c00-4fff-b753-464d92bed99a">
      <xsd:complexType>
        <xsd:complexContent>
          <xsd:extension base="dms:MultiChoiceLookup">
            <xsd:sequence>
              <xsd:element name="Value" type="dms:Lookup" maxOccurs="unbounded" minOccurs="0" nillable="true"/>
            </xsd:sequence>
          </xsd:extension>
        </xsd:complexContent>
      </xsd:complexType>
    </xsd:element>
    <xsd:element name="d843e2ab0fe040a0b8f15c0cb043c02e" ma:index="14" nillable="true" ma:taxonomy="true" ma:internalName="d843e2ab0fe040a0b8f15c0cb043c02e" ma:taxonomyFieldName="RecordStatus" ma:displayName="Record Status" ma:indexed="true" ma:readOnly="false" ma:default="162;#Unlocked|657cf70e-6c76-40b5-8378-d1bef5a86504" ma:fieldId="{d843e2ab-0fe0-40a0-b8f1-5c0cb043c02e}" ma:sspId="503e7a41-821a-4582-8c5b-0263b9d2f658" ma:termSetId="d074c5b3-79b4-4232-8673-c47649e6f2e0" ma:anchorId="00000000-0000-0000-0000-000000000000" ma:open="false" ma:isKeyword="false">
      <xsd:complexType>
        <xsd:sequence>
          <xsd:element ref="pc:Terms" minOccurs="0" maxOccurs="1"/>
        </xsd:sequence>
      </xsd:complexType>
    </xsd:element>
    <xsd:element name="b449eb92237c479dbb476bba4132e4d0" ma:index="16" nillable="true" ma:taxonomy="true" ma:internalName="b449eb92237c479dbb476bba4132e4d0" ma:taxonomyFieldName="easoSecurityClassification" ma:displayName="Security Classification" ma:readOnly="false" ma:default="1;#Internal|d0063956-0b9b-4740-b4be-2689507f2aae" ma:fieldId="{b449eb92-237c-479d-bb47-6bba4132e4d0}" ma:sspId="503e7a41-821a-4582-8c5b-0263b9d2f658" ma:termSetId="6aae6405-aa79-4b16-b633-2137dc1ce12b" ma:anchorId="00000000-0000-0000-0000-000000000000" ma:open="false" ma:isKeyword="false">
      <xsd:complexType>
        <xsd:sequence>
          <xsd:element ref="pc:Terms" minOccurs="0" maxOccurs="1"/>
        </xsd:sequence>
      </xsd:complexType>
    </xsd:element>
    <xsd:element name="o7284467db3d4acd87ce2ae955c53c32" ma:index="18" nillable="true" ma:taxonomy="true" ma:internalName="o7284467db3d4acd87ce2ae955c53c32" ma:taxonomyFieldName="easoDocumentLanguage" ma:displayName="Document Language" ma:readOnly="false" ma:default="2;#English|532fa66a-4cdf-4129-bab9-a1f47b418755" ma:fieldId="{87284467-db3d-4acd-87ce-2ae955c53c32}" ma:taxonomyMulti="true" ma:sspId="503e7a41-821a-4582-8c5b-0263b9d2f658" ma:termSetId="e6dd9656-7aa6-44e5-ac68-59003ab7070e" ma:anchorId="00000000-0000-0000-0000-000000000000" ma:open="false" ma:isKeyword="false">
      <xsd:complexType>
        <xsd:sequence>
          <xsd:element ref="pc:Terms" minOccurs="0" maxOccurs="1"/>
        </xsd:sequence>
      </xsd:complexType>
    </xsd:element>
    <xsd:element name="easoResponsible" ma:index="22" nillable="true" ma:displayName="Responsible" ma:description="The responsible person of the document" ma:SharePointGroup="0" ma:internalName="easoResponsible"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0736fa6-7b88-44d3-b02a-aeeea6500900" elementFormDefault="qualified">
    <xsd:import namespace="http://schemas.microsoft.com/office/2006/documentManagement/types"/>
    <xsd:import namespace="http://schemas.microsoft.com/office/infopath/2007/PartnerControls"/>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8afd3c3b2c14229af30eb97d0576c14 xmlns="a1af3d24-2c00-4fff-b753-464d92bed99a">
      <Terms xmlns="http://schemas.microsoft.com/office/infopath/2007/PartnerControls">
        <TermInfo xmlns="http://schemas.microsoft.com/office/infopath/2007/PartnerControls">
          <TermName xmlns="http://schemas.microsoft.com/office/infopath/2007/PartnerControls">Platform</TermName>
          <TermId xmlns="http://schemas.microsoft.com/office/infopath/2007/PartnerControls">a9b4654a-e15b-4dcf-b7d7-94f76a225fa9</TermId>
        </TermInfo>
      </Terms>
    </o8afd3c3b2c14229af30eb97d0576c14>
    <DocumentSetDescription xmlns="http://schemas.microsoft.com/sharepoint/v3" xsi:nil="true"/>
    <easoResponsible xmlns="a1af3d24-2c00-4fff-b753-464d92bed99a">
      <UserInfo>
        <DisplayName/>
        <AccountId xsi:nil="true"/>
        <AccountType/>
      </UserInfo>
    </easoResponsible>
    <_dlc_DocIdUrl xmlns="a1af3d24-2c00-4fff-b753-464d92bed99a">
      <Url>https://easo.sharepoint.com/sites/c3akc/_layouts/15/DocIdRedir.aspx?ID=EUAA2025-153028471-141272</Url>
      <Description>EUAA2025-153028471-141272</Description>
    </_dlc_DocIdUrl>
    <TaxCatchAll xmlns="a1af3d24-2c00-4fff-b753-464d92bed99a">
      <Value>375</Value>
      <Value>162</Value>
      <Value>2</Value>
      <Value>1</Value>
    </TaxCatchAll>
    <TaxCatchAllLabel xmlns="a1af3d24-2c00-4fff-b753-464d92bed99a" xsi:nil="true"/>
    <d843e2ab0fe040a0b8f15c0cb043c02e xmlns="a1af3d24-2c00-4fff-b753-464d92bed99a">
      <Terms xmlns="http://schemas.microsoft.com/office/infopath/2007/PartnerControls">
        <TermInfo xmlns="http://schemas.microsoft.com/office/infopath/2007/PartnerControls">
          <TermName xmlns="http://schemas.microsoft.com/office/infopath/2007/PartnerControls">Unlocked</TermName>
          <TermId xmlns="http://schemas.microsoft.com/office/infopath/2007/PartnerControls">657cf70e-6c76-40b5-8378-d1bef5a86504</TermId>
        </TermInfo>
      </Terms>
    </d843e2ab0fe040a0b8f15c0cb043c02e>
    <b449eb92237c479dbb476bba4132e4d0 xmlns="a1af3d24-2c00-4fff-b753-464d92bed99a">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d0063956-0b9b-4740-b4be-2689507f2aae</TermId>
        </TermInfo>
      </Terms>
    </b449eb92237c479dbb476bba4132e4d0>
    <_dlc_DocIdPersistId xmlns="a1af3d24-2c00-4fff-b753-464d92bed99a" xsi:nil="true"/>
    <o7284467db3d4acd87ce2ae955c53c32 xmlns="a1af3d24-2c00-4fff-b753-464d92bed99a">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532fa66a-4cdf-4129-bab9-a1f47b418755</TermId>
        </TermInfo>
      </Terms>
    </o7284467db3d4acd87ce2ae955c53c32>
    <_dlc_DocId xmlns="a1af3d24-2c00-4fff-b753-464d92bed99a">EUAA2025-153028471-141272</_dlc_DocId>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4C20CD-51F5-4CC5-A037-24D5B7C336FA}">
  <ds:schemaRefs>
    <ds:schemaRef ds:uri="http://schemas.microsoft.com/sharepoint/events"/>
  </ds:schemaRefs>
</ds:datastoreItem>
</file>

<file path=customXml/itemProps2.xml><?xml version="1.0" encoding="utf-8"?>
<ds:datastoreItem xmlns:ds="http://schemas.openxmlformats.org/officeDocument/2006/customXml" ds:itemID="{A565831A-9830-41BD-A7F4-CC7A9E0C2A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1af3d24-2c00-4fff-b753-464d92bed99a"/>
    <ds:schemaRef ds:uri="b0736fa6-7b88-44d3-b02a-aeeea65009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EBAB82-E52B-4176-BEDC-EC19D21BD2C1}">
  <ds:schemaRefs>
    <ds:schemaRef ds:uri="http://schemas.microsoft.com/sharepoint/v3"/>
    <ds:schemaRef ds:uri="http://purl.org/dc/elements/1.1/"/>
    <ds:schemaRef ds:uri="http://schemas.microsoft.com/office/2006/metadata/properties"/>
    <ds:schemaRef ds:uri="a1af3d24-2c00-4fff-b753-464d92bed99a"/>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b0736fa6-7b88-44d3-b02a-aeeea6500900"/>
    <ds:schemaRef ds:uri="http://www.w3.org/XML/1998/namespace"/>
    <ds:schemaRef ds:uri="http://purl.org/dc/dcmitype/"/>
  </ds:schemaRefs>
</ds:datastoreItem>
</file>

<file path=customXml/itemProps4.xml><?xml version="1.0" encoding="utf-8"?>
<ds:datastoreItem xmlns:ds="http://schemas.openxmlformats.org/officeDocument/2006/customXml" ds:itemID="{787AB6C9-1DDB-45E8-8FF6-54F0FE032E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1986</Words>
  <Application>Microsoft Office PowerPoint</Application>
  <PresentationFormat>Benutzerdefiniert</PresentationFormat>
  <Paragraphs>150</Paragraphs>
  <Slides>12</Slides>
  <Notes>3</Notes>
  <HiddenSlides>0</HiddenSlides>
  <MMClips>0</MMClips>
  <ScaleCrop>false</ScaleCrop>
  <HeadingPairs>
    <vt:vector size="6" baseType="variant">
      <vt:variant>
        <vt:lpstr>Verwendete Schriftarten</vt:lpstr>
      </vt:variant>
      <vt:variant>
        <vt:i4>4</vt:i4>
      </vt:variant>
      <vt:variant>
        <vt:lpstr>Design</vt:lpstr>
      </vt:variant>
      <vt:variant>
        <vt:i4>3</vt:i4>
      </vt:variant>
      <vt:variant>
        <vt:lpstr>Folientitel</vt:lpstr>
      </vt:variant>
      <vt:variant>
        <vt:i4>12</vt:i4>
      </vt:variant>
    </vt:vector>
  </HeadingPairs>
  <TitlesOfParts>
    <vt:vector size="19" baseType="lpstr">
      <vt:lpstr>Aptos</vt:lpstr>
      <vt:lpstr>Arial</vt:lpstr>
      <vt:lpstr>Calibri</vt:lpstr>
      <vt:lpstr>Verdana</vt:lpstr>
      <vt:lpstr>Inside</vt:lpstr>
      <vt:lpstr>1_Cover</vt:lpstr>
      <vt:lpstr>1_Inside</vt:lpstr>
      <vt:lpstr>GERMAN</vt:lpstr>
      <vt:lpstr>HILFE UND UNTERSTÜTZUNG BEI DER AUFNAHME</vt:lpstr>
      <vt:lpstr>HILFE UND UNTERSTÜTZUNG (FORTSETZUNG) UND WAS WIRST DU BEKOMMEN?</vt:lpstr>
      <vt:lpstr>WAS DU BEKOMMEN WIRST</vt:lpstr>
      <vt:lpstr>RECHT AUF MEDIZINISCHE VERSORGUNG</vt:lpstr>
      <vt:lpstr>WO WIRST DU UNTERGEBRACHT?</vt:lpstr>
      <vt:lpstr>PFLICHTEN VON ASYLSUCHENDEN</vt:lpstr>
      <vt:lpstr>REGELN FÜR ASYLANTRÄGE UND REISEN IN EU+-LÄNDER</vt:lpstr>
      <vt:lpstr>WAS PASSIERT, WENN DU IN EIN ANDERES  EU+-LAND REIST? </vt:lpstr>
      <vt:lpstr>WER KANN DIR HELFEN, WENN DU MIT EINER ENTSCHEIDUNG DER BEHÖRDEN NICHT EINVERSTANDEN BIST? </vt:lpstr>
      <vt:lpstr>ANSPRECHPARTNER</vt:lpstr>
      <vt:lpstr>HINTERE UMSCHLAGSEITE</vt:lpstr>
    </vt:vector>
  </TitlesOfParts>
  <Company>CDT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CDT</dc:creator>
  <cp:lastModifiedBy>Harbach, Antonia</cp:lastModifiedBy>
  <cp:revision>70</cp:revision>
  <cp:lastPrinted>2025-04-16T13:20:12Z</cp:lastPrinted>
  <dcterms:created xsi:type="dcterms:W3CDTF">2024-12-17T08:37:06Z</dcterms:created>
  <dcterms:modified xsi:type="dcterms:W3CDTF">2026-06-16T10:32:45Z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2024-12-17T09:42:49Z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6e70dc80-7ab3-4eb4-b269-69fcccff3521</vt:lpwstr>
  </property>
  <property fmtid="{D5CDD505-2E9C-101B-9397-08002B2CF9AE}" pid="8" name="MSIP_Label_6bd9ddd1-4d20-43f6-abfa-fc3c07406f94_ContentBits">
    <vt:lpwstr>0</vt:lpwstr>
  </property>
  <property fmtid="{D5CDD505-2E9C-101B-9397-08002B2CF9AE}" pid="9" name="ContentTypeId">
    <vt:lpwstr>0x010100702862A3062E044D8ABC14AA6FFFBF2A00C78088BC43A0B245ADDCF2EF1D8E6B82</vt:lpwstr>
  </property>
  <property fmtid="{D5CDD505-2E9C-101B-9397-08002B2CF9AE}" pid="10" name="easoDocumentLanguage">
    <vt:lpwstr>2;#English|532fa66a-4cdf-4129-bab9-a1f47b418755</vt:lpwstr>
  </property>
  <property fmtid="{D5CDD505-2E9C-101B-9397-08002B2CF9AE}" pid="11" name="_dlc_DocIdItemGuid">
    <vt:lpwstr>38d080ee-042b-4549-8e81-eb52140b5a16</vt:lpwstr>
  </property>
  <property fmtid="{D5CDD505-2E9C-101B-9397-08002B2CF9AE}" pid="12" name="easoDocumentCoverage">
    <vt:lpwstr/>
  </property>
  <property fmtid="{D5CDD505-2E9C-101B-9397-08002B2CF9AE}" pid="13" name="RecordStatus">
    <vt:lpwstr>162;#Unlocked|657cf70e-6c76-40b5-8378-d1bef5a86504</vt:lpwstr>
  </property>
  <property fmtid="{D5CDD505-2E9C-101B-9397-08002B2CF9AE}" pid="14" name="lcf76f155ced4ddcb4097134ff3c332f">
    <vt:lpwstr/>
  </property>
  <property fmtid="{D5CDD505-2E9C-101B-9397-08002B2CF9AE}" pid="15" name="MediaServiceImageTags">
    <vt:lpwstr/>
  </property>
  <property fmtid="{D5CDD505-2E9C-101B-9397-08002B2CF9AE}" pid="16" name="p96fb03dbcf94747b8ec018a65a2d03d">
    <vt:lpwstr/>
  </property>
  <property fmtid="{D5CDD505-2E9C-101B-9397-08002B2CF9AE}" pid="17" name="easoBusinessClassification">
    <vt:lpwstr>375;#Platform|a9b4654a-e15b-4dcf-b7d7-94f76a225fa9</vt:lpwstr>
  </property>
  <property fmtid="{D5CDD505-2E9C-101B-9397-08002B2CF9AE}" pid="18" name="easoSecurityClassification">
    <vt:lpwstr>1;#Internal|d0063956-0b9b-4740-b4be-2689507f2aae</vt:lpwstr>
  </property>
</Properties>
</file>