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5"/>
  </p:sldMasterIdLst>
  <p:notesMasterIdLst>
    <p:notesMasterId r:id="rId18"/>
  </p:notesMasterIdLst>
  <p:handoutMasterIdLst>
    <p:handoutMasterId r:id="rId19"/>
  </p:handoutMasterIdLst>
  <p:sldIdLst>
    <p:sldId id="262" r:id="rId6"/>
    <p:sldId id="257" r:id="rId7"/>
    <p:sldId id="307" r:id="rId8"/>
    <p:sldId id="258" r:id="rId9"/>
    <p:sldId id="267" r:id="rId10"/>
    <p:sldId id="271" r:id="rId11"/>
    <p:sldId id="300" r:id="rId12"/>
    <p:sldId id="312" r:id="rId13"/>
    <p:sldId id="313" r:id="rId14"/>
    <p:sldId id="288" r:id="rId15"/>
    <p:sldId id="311" r:id="rId16"/>
    <p:sldId id="314" r:id="rId17"/>
  </p:sldIdLst>
  <p:sldSz cx="5327650" cy="7559675"/>
  <p:notesSz cx="9926638" cy="66690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p15:clr>
            <a:srgbClr val="A4A3A4"/>
          </p15:clr>
        </p15:guide>
      </p15:sldGuideLst>
    </p:ext>
    <p:ext uri="{2D200454-40CA-4A62-9FC3-DE9A4176ACB9}">
      <p15:notesGuideLst xmlns:p15="http://schemas.microsoft.com/office/powerpoint/2012/main">
        <p15:guide id="1" orient="horz" pos="2101" userDrawn="1">
          <p15:clr>
            <a:srgbClr val="A4A3A4"/>
          </p15:clr>
        </p15:guide>
        <p15:guide id="2" pos="31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2FA4E78-05FC-9846-8523-421269E3BA19}" name="Flavia Jerca" initials="FJ" userId="Flavia Jerca" providerId="None"/>
  <p188:author id="{81502F93-8F36-8783-7BBD-910BAB7C1121}" name="Customisation" initials="FJ" userId="Customisation" providerId="None"/>
  <p188:author id="{2F9688BF-4DAB-5FF0-8F10-9EEC5D4D655C}" name="FLIES Carole (OP)" initials="" userId="S::Carole.FLIES@ec.europa.eu::db4ca994-da78-49a6-8cab-144c5c0ee1bb" providerId="AD"/>
  <p188:author id="{581814D4-B03A-5F00-D9C8-A75B0AF6E127}" name="Francesca Vietti" initials="FV" userId="Francesca Viett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4"/>
    <a:srgbClr val="24234C"/>
    <a:srgbClr val="FCF2D6"/>
    <a:srgbClr val="8EC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72"/>
    <p:restoredTop sz="95995" autoAdjust="0"/>
  </p:normalViewPr>
  <p:slideViewPr>
    <p:cSldViewPr snapToGrid="0">
      <p:cViewPr>
        <p:scale>
          <a:sx n="60" d="100"/>
          <a:sy n="60" d="100"/>
        </p:scale>
        <p:origin x="1936" y="162"/>
      </p:cViewPr>
      <p:guideLst>
        <p:guide orient="horz" pos="2381"/>
        <p:guide pos="1678"/>
      </p:guideLst>
    </p:cSldViewPr>
  </p:slideViewPr>
  <p:notesTextViewPr>
    <p:cViewPr>
      <p:scale>
        <a:sx n="1" d="1"/>
        <a:sy n="1" d="1"/>
      </p:scale>
      <p:origin x="0" y="0"/>
    </p:cViewPr>
  </p:notesTextViewPr>
  <p:notesViewPr>
    <p:cSldViewPr snapToGrid="0">
      <p:cViewPr>
        <p:scale>
          <a:sx n="1" d="2"/>
          <a:sy n="1" d="2"/>
        </p:scale>
        <p:origin x="0" y="0"/>
      </p:cViewPr>
      <p:guideLst>
        <p:guide orient="horz" pos="2101"/>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8CFF4-6977-AB53-1D83-FE364DD582F8}"/>
              </a:ext>
            </a:extLst>
          </p:cNvPr>
          <p:cNvSpPr>
            <a:spLocks noGrp="1"/>
          </p:cNvSpPr>
          <p:nvPr>
            <p:ph type="hdr" sz="quarter"/>
          </p:nvPr>
        </p:nvSpPr>
        <p:spPr>
          <a:xfrm>
            <a:off x="1" y="1"/>
            <a:ext cx="4301543" cy="334612"/>
          </a:xfrm>
          <a:prstGeom prst="rect">
            <a:avLst/>
          </a:prstGeom>
        </p:spPr>
        <p:txBody>
          <a:bodyPr vert="horz" lIns="94817" tIns="47408" rIns="94817" bIns="47408" rtlCol="0"/>
          <a:lstStyle>
            <a:lvl1pPr algn="l">
              <a:defRPr sz="1200"/>
            </a:lvl1pPr>
          </a:lstStyle>
          <a:p>
            <a:endParaRPr lang="en-LU"/>
          </a:p>
        </p:txBody>
      </p:sp>
      <p:sp>
        <p:nvSpPr>
          <p:cNvPr id="3" name="Date Placeholder 2">
            <a:extLst>
              <a:ext uri="{FF2B5EF4-FFF2-40B4-BE49-F238E27FC236}">
                <a16:creationId xmlns:a16="http://schemas.microsoft.com/office/drawing/2014/main" id="{6C6E4097-14D0-CD5B-4FC2-B3B8468CC335}"/>
              </a:ext>
            </a:extLst>
          </p:cNvPr>
          <p:cNvSpPr>
            <a:spLocks noGrp="1"/>
          </p:cNvSpPr>
          <p:nvPr>
            <p:ph type="dt" sz="quarter" idx="1"/>
          </p:nvPr>
        </p:nvSpPr>
        <p:spPr>
          <a:xfrm>
            <a:off x="5622799" y="1"/>
            <a:ext cx="4301543" cy="334612"/>
          </a:xfrm>
          <a:prstGeom prst="rect">
            <a:avLst/>
          </a:prstGeom>
        </p:spPr>
        <p:txBody>
          <a:bodyPr vert="horz" lIns="94817" tIns="47408" rIns="94817" bIns="47408" rtlCol="0"/>
          <a:lstStyle>
            <a:lvl1pPr algn="r">
              <a:defRPr sz="1200"/>
            </a:lvl1pPr>
          </a:lstStyle>
          <a:p>
            <a:fld id="{4B43E643-9262-164E-A32F-7C2744C9584C}" type="datetimeFigureOut">
              <a:rPr lang="en-LU" smtClean="0"/>
              <a:t>06/12/2026</a:t>
            </a:fld>
            <a:endParaRPr lang="en-LU"/>
          </a:p>
        </p:txBody>
      </p:sp>
      <p:sp>
        <p:nvSpPr>
          <p:cNvPr id="4" name="Footer Placeholder 3">
            <a:extLst>
              <a:ext uri="{FF2B5EF4-FFF2-40B4-BE49-F238E27FC236}">
                <a16:creationId xmlns:a16="http://schemas.microsoft.com/office/drawing/2014/main" id="{256F17D9-2213-41C2-26C5-9B51515D2B39}"/>
              </a:ext>
            </a:extLst>
          </p:cNvPr>
          <p:cNvSpPr>
            <a:spLocks noGrp="1"/>
          </p:cNvSpPr>
          <p:nvPr>
            <p:ph type="ftr" sz="quarter" idx="2"/>
          </p:nvPr>
        </p:nvSpPr>
        <p:spPr>
          <a:xfrm>
            <a:off x="1" y="6334477"/>
            <a:ext cx="4301543" cy="334612"/>
          </a:xfrm>
          <a:prstGeom prst="rect">
            <a:avLst/>
          </a:prstGeom>
        </p:spPr>
        <p:txBody>
          <a:bodyPr vert="horz" lIns="94817" tIns="47408" rIns="94817" bIns="47408" rtlCol="0" anchor="b"/>
          <a:lstStyle>
            <a:lvl1pPr algn="l">
              <a:defRPr sz="1200"/>
            </a:lvl1pPr>
          </a:lstStyle>
          <a:p>
            <a:endParaRPr lang="en-LU"/>
          </a:p>
        </p:txBody>
      </p:sp>
      <p:sp>
        <p:nvSpPr>
          <p:cNvPr id="5" name="Slide Number Placeholder 4">
            <a:extLst>
              <a:ext uri="{FF2B5EF4-FFF2-40B4-BE49-F238E27FC236}">
                <a16:creationId xmlns:a16="http://schemas.microsoft.com/office/drawing/2014/main" id="{76FE6E46-28C3-D641-4B2B-3ECA912BE6E9}"/>
              </a:ext>
            </a:extLst>
          </p:cNvPr>
          <p:cNvSpPr>
            <a:spLocks noGrp="1"/>
          </p:cNvSpPr>
          <p:nvPr>
            <p:ph type="sldNum" sz="quarter" idx="3"/>
          </p:nvPr>
        </p:nvSpPr>
        <p:spPr>
          <a:xfrm>
            <a:off x="5622799" y="6334477"/>
            <a:ext cx="4301543" cy="334612"/>
          </a:xfrm>
          <a:prstGeom prst="rect">
            <a:avLst/>
          </a:prstGeom>
        </p:spPr>
        <p:txBody>
          <a:bodyPr vert="horz" lIns="94817" tIns="47408" rIns="94817" bIns="47408" rtlCol="0" anchor="b"/>
          <a:lstStyle>
            <a:lvl1pPr algn="r">
              <a:defRPr sz="1200"/>
            </a:lvl1pPr>
          </a:lstStyle>
          <a:p>
            <a:fld id="{4EB5E7B1-AC69-6243-ADCD-2B9EBF2133F9}" type="slidenum">
              <a:rPr lang="en-LU" smtClean="0"/>
              <a:t>‹Nr.›</a:t>
            </a:fld>
            <a:endParaRPr lang="en-LU"/>
          </a:p>
        </p:txBody>
      </p:sp>
    </p:spTree>
    <p:extLst>
      <p:ext uri="{BB962C8B-B14F-4D97-AF65-F5344CB8AC3E}">
        <p14:creationId xmlns:p14="http://schemas.microsoft.com/office/powerpoint/2010/main" val="51178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34612"/>
          </a:xfrm>
          <a:prstGeom prst="rect">
            <a:avLst/>
          </a:prstGeom>
        </p:spPr>
        <p:txBody>
          <a:bodyPr vert="horz" lIns="94817" tIns="47408" rIns="94817" bIns="47408" rtlCol="0"/>
          <a:lstStyle>
            <a:lvl1pPr algn="l">
              <a:defRPr sz="1200"/>
            </a:lvl1pPr>
          </a:lstStyle>
          <a:p>
            <a:endParaRPr lang="en-LU"/>
          </a:p>
        </p:txBody>
      </p:sp>
      <p:sp>
        <p:nvSpPr>
          <p:cNvPr id="3" name="Date Placeholder 2"/>
          <p:cNvSpPr>
            <a:spLocks noGrp="1"/>
          </p:cNvSpPr>
          <p:nvPr>
            <p:ph type="dt" idx="1"/>
          </p:nvPr>
        </p:nvSpPr>
        <p:spPr>
          <a:xfrm>
            <a:off x="5622799" y="1"/>
            <a:ext cx="4301543" cy="334612"/>
          </a:xfrm>
          <a:prstGeom prst="rect">
            <a:avLst/>
          </a:prstGeom>
        </p:spPr>
        <p:txBody>
          <a:bodyPr vert="horz" lIns="94817" tIns="47408" rIns="94817" bIns="47408" rtlCol="0"/>
          <a:lstStyle>
            <a:lvl1pPr algn="r">
              <a:defRPr sz="1200"/>
            </a:lvl1pPr>
          </a:lstStyle>
          <a:p>
            <a:fld id="{4A04F185-2A15-C843-889E-D4A26B320F17}" type="datetimeFigureOut">
              <a:rPr lang="en-LU" smtClean="0"/>
              <a:t>06/12/2026</a:t>
            </a:fld>
            <a:endParaRPr lang="en-LU"/>
          </a:p>
        </p:txBody>
      </p:sp>
      <p:sp>
        <p:nvSpPr>
          <p:cNvPr id="4" name="Slide Image Placeholder 3"/>
          <p:cNvSpPr>
            <a:spLocks noGrp="1" noRot="1" noChangeAspect="1"/>
          </p:cNvSpPr>
          <p:nvPr>
            <p:ph type="sldImg" idx="2"/>
          </p:nvPr>
        </p:nvSpPr>
        <p:spPr>
          <a:xfrm>
            <a:off x="4171950" y="835025"/>
            <a:ext cx="1582738" cy="2249488"/>
          </a:xfrm>
          <a:prstGeom prst="rect">
            <a:avLst/>
          </a:prstGeom>
          <a:noFill/>
          <a:ln w="12700">
            <a:solidFill>
              <a:prstClr val="black"/>
            </a:solidFill>
          </a:ln>
        </p:spPr>
        <p:txBody>
          <a:bodyPr vert="horz" lIns="94817" tIns="47408" rIns="94817" bIns="47408" rtlCol="0" anchor="ctr"/>
          <a:lstStyle/>
          <a:p>
            <a:endParaRPr lang="en-LU"/>
          </a:p>
        </p:txBody>
      </p:sp>
      <p:sp>
        <p:nvSpPr>
          <p:cNvPr id="5" name="Notes Placeholder 4"/>
          <p:cNvSpPr>
            <a:spLocks noGrp="1"/>
          </p:cNvSpPr>
          <p:nvPr>
            <p:ph type="body" sz="quarter" idx="3"/>
          </p:nvPr>
        </p:nvSpPr>
        <p:spPr>
          <a:xfrm>
            <a:off x="992665" y="3209499"/>
            <a:ext cx="7941310" cy="2625954"/>
          </a:xfrm>
          <a:prstGeom prst="rect">
            <a:avLst/>
          </a:prstGeom>
        </p:spPr>
        <p:txBody>
          <a:bodyPr vert="horz" lIns="94817" tIns="47408" rIns="94817" bIns="4740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1" y="6334477"/>
            <a:ext cx="4301543" cy="334612"/>
          </a:xfrm>
          <a:prstGeom prst="rect">
            <a:avLst/>
          </a:prstGeom>
        </p:spPr>
        <p:txBody>
          <a:bodyPr vert="horz" lIns="94817" tIns="47408" rIns="94817" bIns="47408" rtlCol="0" anchor="b"/>
          <a:lstStyle>
            <a:lvl1pPr algn="l">
              <a:defRPr sz="1200"/>
            </a:lvl1pPr>
          </a:lstStyle>
          <a:p>
            <a:endParaRPr lang="en-LU"/>
          </a:p>
        </p:txBody>
      </p:sp>
      <p:sp>
        <p:nvSpPr>
          <p:cNvPr id="7" name="Slide Number Placeholder 6"/>
          <p:cNvSpPr>
            <a:spLocks noGrp="1"/>
          </p:cNvSpPr>
          <p:nvPr>
            <p:ph type="sldNum" sz="quarter" idx="5"/>
          </p:nvPr>
        </p:nvSpPr>
        <p:spPr>
          <a:xfrm>
            <a:off x="5622799" y="6334477"/>
            <a:ext cx="4301543" cy="334612"/>
          </a:xfrm>
          <a:prstGeom prst="rect">
            <a:avLst/>
          </a:prstGeom>
        </p:spPr>
        <p:txBody>
          <a:bodyPr vert="horz" lIns="94817" tIns="47408" rIns="94817" bIns="47408" rtlCol="0" anchor="b"/>
          <a:lstStyle>
            <a:lvl1pPr algn="r">
              <a:defRPr sz="1200"/>
            </a:lvl1pPr>
          </a:lstStyle>
          <a:p>
            <a:fld id="{174F1190-8B96-A04F-9F2E-EA31CB0F635F}" type="slidenum">
              <a:rPr lang="en-LU" smtClean="0"/>
              <a:t>‹Nr.›</a:t>
            </a:fld>
            <a:endParaRPr lang="en-LU"/>
          </a:p>
        </p:txBody>
      </p:sp>
    </p:spTree>
    <p:extLst>
      <p:ext uri="{BB962C8B-B14F-4D97-AF65-F5344CB8AC3E}">
        <p14:creationId xmlns:p14="http://schemas.microsoft.com/office/powerpoint/2010/main" val="82954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2</a:t>
            </a:fld>
            <a:endParaRPr lang="en-LU"/>
          </a:p>
        </p:txBody>
      </p:sp>
    </p:spTree>
    <p:extLst>
      <p:ext uri="{BB962C8B-B14F-4D97-AF65-F5344CB8AC3E}">
        <p14:creationId xmlns:p14="http://schemas.microsoft.com/office/powerpoint/2010/main" val="341868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3</a:t>
            </a:fld>
            <a:endParaRPr lang="en-LU"/>
          </a:p>
        </p:txBody>
      </p:sp>
    </p:spTree>
    <p:extLst>
      <p:ext uri="{BB962C8B-B14F-4D97-AF65-F5344CB8AC3E}">
        <p14:creationId xmlns:p14="http://schemas.microsoft.com/office/powerpoint/2010/main" val="339361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789"/>
              </a:lnSpc>
            </a:pPr>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4</a:t>
            </a:fld>
            <a:endParaRPr lang="en-LU"/>
          </a:p>
        </p:txBody>
      </p:sp>
    </p:spTree>
    <p:extLst>
      <p:ext uri="{BB962C8B-B14F-4D97-AF65-F5344CB8AC3E}">
        <p14:creationId xmlns:p14="http://schemas.microsoft.com/office/powerpoint/2010/main" val="324773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5</a:t>
            </a:fld>
            <a:endParaRPr lang="en-LU"/>
          </a:p>
        </p:txBody>
      </p:sp>
    </p:spTree>
    <p:extLst>
      <p:ext uri="{BB962C8B-B14F-4D97-AF65-F5344CB8AC3E}">
        <p14:creationId xmlns:p14="http://schemas.microsoft.com/office/powerpoint/2010/main" val="118575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4F1190-8B96-A04F-9F2E-EA31CB0F635F}" type="slidenum">
              <a:rPr lang="en-LU" smtClean="0"/>
              <a:t>10</a:t>
            </a:fld>
            <a:endParaRPr lang="en-LU"/>
          </a:p>
        </p:txBody>
      </p:sp>
    </p:spTree>
    <p:extLst>
      <p:ext uri="{BB962C8B-B14F-4D97-AF65-F5344CB8AC3E}">
        <p14:creationId xmlns:p14="http://schemas.microsoft.com/office/powerpoint/2010/main" val="3911916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42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pic>
        <p:nvPicPr>
          <p:cNvPr id="11" name="Picture 10">
            <a:extLst>
              <a:ext uri="{FF2B5EF4-FFF2-40B4-BE49-F238E27FC236}">
                <a16:creationId xmlns:a16="http://schemas.microsoft.com/office/drawing/2014/main" id="{F616F629-D017-1B38-0D42-ADDC1D1CD596}"/>
              </a:ext>
            </a:extLst>
          </p:cNvPr>
          <p:cNvPicPr>
            <a:picLocks noChangeAspect="1"/>
          </p:cNvPicPr>
          <p:nvPr userDrawn="1"/>
        </p:nvPicPr>
        <p:blipFill>
          <a:blip r:embed="rId2"/>
          <a:srcRect/>
          <a:stretch/>
        </p:blipFill>
        <p:spPr>
          <a:xfrm>
            <a:off x="435601" y="360001"/>
            <a:ext cx="149980" cy="203198"/>
          </a:xfrm>
          <a:prstGeom prst="rect">
            <a:avLst/>
          </a:prstGeom>
        </p:spPr>
      </p:pic>
    </p:spTree>
    <p:extLst>
      <p:ext uri="{BB962C8B-B14F-4D97-AF65-F5344CB8AC3E}">
        <p14:creationId xmlns:p14="http://schemas.microsoft.com/office/powerpoint/2010/main" val="3920431329"/>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side_Title+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60000"/>
            <a:ext cx="4536000" cy="356973"/>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453846604"/>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1684617360"/>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CE4DA851-EAA0-7435-8C2A-4E5F0413C1E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91861651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45" r:id="rId3"/>
  </p:sldLayoutIdLst>
  <p:hf hdr="0" ftr="0" dt="0"/>
  <p:txStyles>
    <p:title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1C95D-9354-6D4B-EC72-643694572682}"/>
              </a:ext>
              <a:ext uri="{C183D7F6-B498-43B3-948B-1728B52AA6E4}">
                <adec:decorative xmlns:adec="http://schemas.microsoft.com/office/drawing/2017/decorative" val="0"/>
              </a:ext>
            </a:extLst>
          </p:cNvPr>
          <p:cNvSpPr>
            <a:spLocks noGrp="1"/>
          </p:cNvSpPr>
          <p:nvPr>
            <p:ph type="title" idx="4294967295"/>
          </p:nvPr>
        </p:nvSpPr>
        <p:spPr>
          <a:xfrm>
            <a:off x="429324" y="-604278"/>
            <a:ext cx="4594225" cy="230832"/>
          </a:xfrm>
          <a:prstGeom prst="rect">
            <a:avLst/>
          </a:prstGeom>
        </p:spPr>
        <p:txBody>
          <a:bodyPr anchor="t"/>
          <a:lstStyle/>
          <a:p>
            <a:r>
              <a:rPr lang="de-DE" b="0"/>
              <a:t>DECKBLATT: IHRE RECHTE UND PFLICHTEN BEI DER AUFNAHME</a:t>
            </a:r>
          </a:p>
        </p:txBody>
      </p:sp>
      <p:pic>
        <p:nvPicPr>
          <p:cNvPr id="19" name="Picture 18" descr="Männliche, weibliche und minderjährige Asylsuchende unterhalten sich in der Einrichtung, in der sie untergebracht sind, mit einer Mitarbeiterin und einer Dolmetscherin.">
            <a:extLst>
              <a:ext uri="{FF2B5EF4-FFF2-40B4-BE49-F238E27FC236}">
                <a16:creationId xmlns:a16="http://schemas.microsoft.com/office/drawing/2014/main" id="{5C9771E3-76B1-256F-1991-BE31B664730D}"/>
              </a:ext>
              <a:ext uri="{C183D7F6-B498-43B3-948B-1728B52AA6E4}">
                <adec:decorative xmlns:adec="http://schemas.microsoft.com/office/drawing/2017/decorative" val="0"/>
              </a:ext>
            </a:extLst>
          </p:cNvPr>
          <p:cNvPicPr>
            <a:picLocks noChangeAspect="1"/>
          </p:cNvPicPr>
          <p:nvPr/>
        </p:nvPicPr>
        <p:blipFill>
          <a:blip r:embed="rId2"/>
          <a:srcRect l="8740" r="8740"/>
          <a:stretch/>
        </p:blipFill>
        <p:spPr>
          <a:xfrm>
            <a:off x="86218" y="1706629"/>
            <a:ext cx="5236154" cy="3541887"/>
          </a:xfrm>
          <a:prstGeom prst="rect">
            <a:avLst/>
          </a:prstGeom>
        </p:spPr>
      </p:pic>
      <p:sp>
        <p:nvSpPr>
          <p:cNvPr id="8" name="Rectangle 7">
            <a:extLst>
              <a:ext uri="{FF2B5EF4-FFF2-40B4-BE49-F238E27FC236}">
                <a16:creationId xmlns:a16="http://schemas.microsoft.com/office/drawing/2014/main" id="{609D9C0B-D57A-AD7D-813F-E4918F1AF149}"/>
              </a:ext>
              <a:ext uri="{C183D7F6-B498-43B3-948B-1728B52AA6E4}">
                <adec:decorative xmlns:adec="http://schemas.microsoft.com/office/drawing/2017/decorative" val="1"/>
              </a:ext>
            </a:extLst>
          </p:cNvPr>
          <p:cNvSpPr/>
          <p:nvPr/>
        </p:nvSpPr>
        <p:spPr>
          <a:xfrm>
            <a:off x="0" y="-10190"/>
            <a:ext cx="187890" cy="7569865"/>
          </a:xfrm>
          <a:prstGeom prst="rect">
            <a:avLst/>
          </a:prstGeom>
          <a:solidFill>
            <a:srgbClr val="242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3" name="TextBox 2">
            <a:extLst>
              <a:ext uri="{FF2B5EF4-FFF2-40B4-BE49-F238E27FC236}">
                <a16:creationId xmlns:a16="http://schemas.microsoft.com/office/drawing/2014/main" id="{542BEC78-5C30-3673-BBC1-318E99D208D0}"/>
              </a:ext>
            </a:extLst>
          </p:cNvPr>
          <p:cNvSpPr txBox="1"/>
          <p:nvPr/>
        </p:nvSpPr>
        <p:spPr>
          <a:xfrm>
            <a:off x="447979" y="396050"/>
            <a:ext cx="1832884" cy="261610"/>
          </a:xfrm>
          <a:prstGeom prst="rect">
            <a:avLst/>
          </a:prstGeom>
          <a:noFill/>
        </p:spPr>
        <p:txBody>
          <a:bodyPr wrap="square" rtlCol="0">
            <a:spAutoFit/>
          </a:bodyPr>
          <a:lstStyle/>
          <a:p>
            <a:r>
              <a:rPr lang="de-DE" sz="900" b="1" dirty="0">
                <a:latin typeface="Calibri" panose="020F0502020204030204" pitchFamily="34" charset="0"/>
                <a:cs typeface="Calibri" panose="020F0502020204030204" pitchFamily="34" charset="0"/>
              </a:rPr>
              <a:t> Bundesrepublik Deutschland</a:t>
            </a:r>
            <a:r>
              <a:rPr lang="de-DE" sz="1100" dirty="0">
                <a:latin typeface="Calibri" panose="020F0502020204030204" pitchFamily="34" charset="0"/>
                <a:cs typeface="Calibri" panose="020F0502020204030204" pitchFamily="34" charset="0"/>
              </a:rPr>
              <a:t> </a:t>
            </a:r>
          </a:p>
        </p:txBody>
      </p:sp>
      <p:pic>
        <p:nvPicPr>
          <p:cNvPr id="12" name="Graphic 11" descr="Logo der Asylagentur der Europäischen Union (EUAA)">
            <a:extLst>
              <a:ext uri="{FF2B5EF4-FFF2-40B4-BE49-F238E27FC236}">
                <a16:creationId xmlns:a16="http://schemas.microsoft.com/office/drawing/2014/main" id="{9DE79C9E-32FE-DD75-7672-844304102848}"/>
              </a:ext>
            </a:extLst>
          </p:cNvPr>
          <p:cNvPicPr/>
          <p:nvPr/>
        </p:nvPicPr>
        <p:blipFill>
          <a:blip r:embed="rId3">
            <a:extLst>
              <a:ext uri="{96DAC541-7B7A-43D3-8B79-37D633B846F1}">
                <asvg:svgBlip xmlns:asvg="http://schemas.microsoft.com/office/drawing/2016/SVG/main" r:embed="rId4"/>
              </a:ext>
            </a:extLst>
          </a:blip>
          <a:srcRect l="13876" t="24684" r="18422" b="28311"/>
          <a:stretch>
            <a:fillRect/>
          </a:stretch>
        </p:blipFill>
        <p:spPr>
          <a:xfrm>
            <a:off x="4059697" y="271281"/>
            <a:ext cx="963852" cy="472998"/>
          </a:xfrm>
          <a:prstGeom prst="rect">
            <a:avLst/>
          </a:prstGeom>
        </p:spPr>
      </p:pic>
      <p:pic>
        <p:nvPicPr>
          <p:cNvPr id="9" name="Picture 8">
            <a:extLst>
              <a:ext uri="{FF2B5EF4-FFF2-40B4-BE49-F238E27FC236}">
                <a16:creationId xmlns:a16="http://schemas.microsoft.com/office/drawing/2014/main" id="{91D935F6-5CEC-9535-93A4-86A12C295DA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857" y="761141"/>
            <a:ext cx="349116" cy="472997"/>
          </a:xfrm>
          <a:prstGeom prst="rect">
            <a:avLst/>
          </a:prstGeom>
        </p:spPr>
      </p:pic>
      <p:sp>
        <p:nvSpPr>
          <p:cNvPr id="7" name="Title 1">
            <a:extLst>
              <a:ext uri="{FF2B5EF4-FFF2-40B4-BE49-F238E27FC236}">
                <a16:creationId xmlns:a16="http://schemas.microsoft.com/office/drawing/2014/main" id="{16196879-C328-8E5D-8103-87F26CEF1DA5}"/>
              </a:ext>
            </a:extLst>
          </p:cNvPr>
          <p:cNvSpPr txBox="1">
            <a:spLocks/>
          </p:cNvSpPr>
          <p:nvPr/>
        </p:nvSpPr>
        <p:spPr>
          <a:xfrm>
            <a:off x="435334" y="799063"/>
            <a:ext cx="4642150" cy="7131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600"/>
              </a:lnSpc>
            </a:pPr>
            <a:r>
              <a:rPr lang="de-DE" sz="2500" b="1" dirty="0">
                <a:solidFill>
                  <a:srgbClr val="24234C"/>
                </a:solidFill>
                <a:latin typeface="Calibri" panose="020F0502020204030204" pitchFamily="34" charset="0"/>
                <a:ea typeface="Calibri"/>
                <a:cs typeface="Arial" panose="020B0604020202020204" pitchFamily="34" charset="0"/>
              </a:rPr>
              <a:t>IHR RECHTE UND </a:t>
            </a:r>
            <a:br>
              <a:rPr lang="de-DE" sz="2500" b="1" dirty="0">
                <a:solidFill>
                  <a:srgbClr val="24234C"/>
                </a:solidFill>
                <a:latin typeface="Calibri" panose="020F0502020204030204" pitchFamily="34" charset="0"/>
                <a:ea typeface="Calibri"/>
                <a:cs typeface="Arial" panose="020B0604020202020204" pitchFamily="34" charset="0"/>
              </a:rPr>
            </a:br>
            <a:r>
              <a:rPr lang="de-DE" sz="2500" b="1" dirty="0">
                <a:solidFill>
                  <a:srgbClr val="24234C"/>
                </a:solidFill>
                <a:latin typeface="Calibri" panose="020F0502020204030204" pitchFamily="34" charset="0"/>
                <a:ea typeface="Calibri"/>
                <a:cs typeface="Arial" panose="020B0604020202020204" pitchFamily="34" charset="0"/>
              </a:rPr>
              <a:t>PFLICHTEN BEI DER AUFNAHME</a:t>
            </a:r>
          </a:p>
        </p:txBody>
      </p:sp>
      <p:sp>
        <p:nvSpPr>
          <p:cNvPr id="10" name="TextBox 9">
            <a:extLst>
              <a:ext uri="{FF2B5EF4-FFF2-40B4-BE49-F238E27FC236}">
                <a16:creationId xmlns:a16="http://schemas.microsoft.com/office/drawing/2014/main" id="{3BCFC0FB-BFD0-5655-9E92-77C5B84CA5BD}"/>
              </a:ext>
            </a:extLst>
          </p:cNvPr>
          <p:cNvSpPr txBox="1"/>
          <p:nvPr/>
        </p:nvSpPr>
        <p:spPr>
          <a:xfrm>
            <a:off x="295182" y="5420697"/>
            <a:ext cx="4925175" cy="1323439"/>
          </a:xfrm>
          <a:prstGeom prst="rect">
            <a:avLst/>
          </a:prstGeom>
          <a:noFill/>
        </p:spPr>
        <p:txBody>
          <a:bodyPr wrap="square">
            <a:spAutoFit/>
          </a:bodyPr>
          <a:lstStyle/>
          <a:p>
            <a:pPr fontAlgn="base">
              <a:spcAft>
                <a:spcPts val="1000"/>
              </a:spcAft>
              <a:buSzPct val="200000"/>
            </a:pPr>
            <a:r>
              <a:rPr lang="de-DE" sz="1300" b="1" dirty="0">
                <a:solidFill>
                  <a:srgbClr val="24234C"/>
                </a:solidFill>
                <a:latin typeface="Calibri" panose="020F0502020204030204" pitchFamily="34" charset="0"/>
                <a:cs typeface="Calibri" panose="020F0502020204030204" pitchFamily="34" charset="0"/>
              </a:rPr>
              <a:t>Diese Informationen sind wichtig für Sie, wenn … </a:t>
            </a:r>
          </a:p>
          <a:p>
            <a:pPr marL="285750" indent="-285750" algn="l" rtl="0" fontAlgn="base">
              <a:spcAft>
                <a:spcPts val="800"/>
              </a:spcAft>
              <a:buSzPct val="200000"/>
              <a:buBlip>
                <a:blip r:embed="rId6"/>
              </a:buBlip>
            </a:pPr>
            <a:r>
              <a:rPr lang="de-DE" sz="1300" b="1" dirty="0">
                <a:solidFill>
                  <a:srgbClr val="24234C"/>
                </a:solidFill>
                <a:latin typeface="Calibri" panose="020F0502020204030204" pitchFamily="34" charset="0"/>
                <a:cs typeface="Calibri" panose="020F0502020204030204" pitchFamily="34" charset="0"/>
              </a:rPr>
              <a:t>Sie volljährig (18 Jahre oder älter) sind, </a:t>
            </a:r>
          </a:p>
          <a:p>
            <a:pPr marL="285750" indent="-285750" fontAlgn="base">
              <a:spcAft>
                <a:spcPts val="1000"/>
              </a:spcAft>
              <a:buSzPct val="200000"/>
              <a:buBlip>
                <a:blip r:embed="rId6"/>
              </a:buBlip>
            </a:pPr>
            <a:r>
              <a:rPr lang="de-DE" sz="1300" b="1" i="0" dirty="0">
                <a:solidFill>
                  <a:srgbClr val="24234C"/>
                </a:solidFill>
                <a:effectLst/>
                <a:latin typeface="Calibri" panose="020F0502020204030204" pitchFamily="34" charset="0"/>
                <a:cs typeface="Calibri" panose="020F0502020204030204" pitchFamily="34" charset="0"/>
              </a:rPr>
              <a:t>Sie den Behörden mitgeteilt haben, dass Sie internationalen Schutz (</a:t>
            </a:r>
            <a:r>
              <a:rPr lang="de-DE" sz="1300" b="1" dirty="0">
                <a:solidFill>
                  <a:srgbClr val="24234C"/>
                </a:solidFill>
                <a:latin typeface="Calibri" panose="020F0502020204030204" pitchFamily="34" charset="0"/>
                <a:cs typeface="Calibri" panose="020F0502020204030204" pitchFamily="34" charset="0"/>
              </a:rPr>
              <a:t>auch „</a:t>
            </a:r>
            <a:r>
              <a:rPr lang="de-DE" sz="1300" b="1" i="0" dirty="0">
                <a:solidFill>
                  <a:srgbClr val="24234C"/>
                </a:solidFill>
                <a:effectLst/>
                <a:latin typeface="Calibri" panose="020F0502020204030204" pitchFamily="34" charset="0"/>
                <a:cs typeface="Calibri" panose="020F0502020204030204" pitchFamily="34" charset="0"/>
              </a:rPr>
              <a:t>Asyl“ genannt) in </a:t>
            </a:r>
            <a:r>
              <a:rPr lang="de-DE" sz="1300" b="1" dirty="0">
                <a:solidFill>
                  <a:srgbClr val="24234C"/>
                </a:solidFill>
                <a:latin typeface="Calibri" panose="020F0502020204030204" pitchFamily="34" charset="0"/>
                <a:cs typeface="Calibri" panose="020F0502020204030204" pitchFamily="34" charset="0"/>
              </a:rPr>
              <a:t>Deutschland</a:t>
            </a:r>
            <a:r>
              <a:rPr lang="de-DE" sz="1300" i="1" dirty="0">
                <a:latin typeface="Calibri" panose="020F0502020204030204" pitchFamily="34" charset="0"/>
                <a:cs typeface="Calibri" panose="020F0502020204030204" pitchFamily="34" charset="0"/>
              </a:rPr>
              <a:t> </a:t>
            </a:r>
            <a:r>
              <a:rPr lang="de-DE" sz="1300" b="1" i="0" dirty="0">
                <a:solidFill>
                  <a:srgbClr val="24234C"/>
                </a:solidFill>
                <a:effectLst/>
                <a:latin typeface="Calibri" panose="020F0502020204030204" pitchFamily="34" charset="0"/>
                <a:cs typeface="Calibri" panose="020F0502020204030204" pitchFamily="34" charset="0"/>
              </a:rPr>
              <a:t>beantragen möchten und jetzt Antragstellerin oder Antragsteller sind.</a:t>
            </a:r>
          </a:p>
        </p:txBody>
      </p:sp>
      <p:sp>
        <p:nvSpPr>
          <p:cNvPr id="13" name="TextBox 12">
            <a:extLst>
              <a:ext uri="{FF2B5EF4-FFF2-40B4-BE49-F238E27FC236}">
                <a16:creationId xmlns:a16="http://schemas.microsoft.com/office/drawing/2014/main" id="{2395E60B-D73E-D2A9-0B10-33B21CAFD0B2}"/>
              </a:ext>
            </a:extLst>
          </p:cNvPr>
          <p:cNvSpPr txBox="1"/>
          <p:nvPr/>
        </p:nvSpPr>
        <p:spPr>
          <a:xfrm>
            <a:off x="391044" y="6994402"/>
            <a:ext cx="2272781" cy="292388"/>
          </a:xfrm>
          <a:prstGeom prst="rect">
            <a:avLst/>
          </a:prstGeom>
          <a:solidFill>
            <a:srgbClr val="FCF2D6"/>
          </a:solidFill>
        </p:spPr>
        <p:txBody>
          <a:bodyPr wrap="square">
            <a:spAutoFit/>
          </a:bodyPr>
          <a:lstStyle/>
          <a:p>
            <a:r>
              <a:rPr lang="de-DE" sz="1300" b="1" dirty="0">
                <a:latin typeface="Calibri" panose="020F0502020204030204" pitchFamily="34" charset="0"/>
                <a:cs typeface="Calibri" panose="020F0502020204030204" pitchFamily="34" charset="0"/>
              </a:rPr>
              <a:t>Sie sind in diesem Land sicher.</a:t>
            </a:r>
          </a:p>
        </p:txBody>
      </p:sp>
      <p:sp>
        <p:nvSpPr>
          <p:cNvPr id="2" name="Title 5">
            <a:extLst>
              <a:ext uri="{FF2B5EF4-FFF2-40B4-BE49-F238E27FC236}">
                <a16:creationId xmlns:a16="http://schemas.microsoft.com/office/drawing/2014/main" id="{F1D272BC-A937-244C-12CF-188AA72713B2}"/>
              </a:ext>
            </a:extLst>
          </p:cNvPr>
          <p:cNvSpPr txBox="1">
            <a:spLocks/>
          </p:cNvSpPr>
          <p:nvPr/>
        </p:nvSpPr>
        <p:spPr>
          <a:xfrm>
            <a:off x="4326899" y="7199909"/>
            <a:ext cx="796490" cy="2585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rtl="0" fontAlgn="base">
              <a:buNone/>
            </a:pPr>
            <a:r>
              <a:rPr lang="de-DE" sz="1200" b="0" i="0" dirty="0">
                <a:solidFill>
                  <a:srgbClr val="24234C"/>
                </a:solidFill>
                <a:effectLst/>
                <a:latin typeface="Calibri" panose="020F0502020204030204" pitchFamily="34" charset="0"/>
                <a:cs typeface="Calibri" panose="020F0502020204030204" pitchFamily="34" charset="0"/>
              </a:rPr>
              <a:t>GERMAN</a:t>
            </a:r>
          </a:p>
        </p:txBody>
      </p:sp>
      <p:cxnSp>
        <p:nvCxnSpPr>
          <p:cNvPr id="14" name="Straight Connector 13">
            <a:extLst>
              <a:ext uri="{FF2B5EF4-FFF2-40B4-BE49-F238E27FC236}">
                <a16:creationId xmlns:a16="http://schemas.microsoft.com/office/drawing/2014/main" id="{5EA623B6-FCE8-FC80-43FE-CFC4F0D1761C}"/>
              </a:ext>
              <a:ext uri="{C183D7F6-B498-43B3-948B-1728B52AA6E4}">
                <adec:decorative xmlns:adec="http://schemas.microsoft.com/office/drawing/2017/decorative" val="1"/>
              </a:ext>
            </a:extLst>
          </p:cNvPr>
          <p:cNvCxnSpPr>
            <a:cxnSpLocks/>
          </p:cNvCxnSpPr>
          <p:nvPr/>
        </p:nvCxnSpPr>
        <p:spPr>
          <a:xfrm flipV="1">
            <a:off x="4021487" y="-276225"/>
            <a:ext cx="0" cy="257175"/>
          </a:xfrm>
          <a:prstGeom prst="line">
            <a:avLst/>
          </a:prstGeom>
          <a:ln>
            <a:solidFill>
              <a:schemeClr val="accent6">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9906DCD-7F7E-2FC2-C79D-481984AC1950}"/>
              </a:ext>
              <a:ext uri="{C183D7F6-B498-43B3-948B-1728B52AA6E4}">
                <adec:decorative xmlns:adec="http://schemas.microsoft.com/office/drawing/2017/decorative" val="1"/>
              </a:ext>
            </a:extLst>
          </p:cNvPr>
          <p:cNvCxnSpPr>
            <a:cxnSpLocks/>
          </p:cNvCxnSpPr>
          <p:nvPr/>
        </p:nvCxnSpPr>
        <p:spPr>
          <a:xfrm flipV="1">
            <a:off x="5023549" y="-276225"/>
            <a:ext cx="0" cy="257175"/>
          </a:xfrm>
          <a:prstGeom prst="line">
            <a:avLst/>
          </a:prstGeom>
          <a:ln>
            <a:solidFill>
              <a:schemeClr val="accent6">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2F76477-C9E0-B258-ABE2-7FD088134B8A}"/>
              </a:ext>
              <a:ext uri="{C183D7F6-B498-43B3-948B-1728B52AA6E4}">
                <adec:decorative xmlns:adec="http://schemas.microsoft.com/office/drawing/2017/decorative" val="1"/>
              </a:ext>
            </a:extLst>
          </p:cNvPr>
          <p:cNvCxnSpPr>
            <a:cxnSpLocks/>
          </p:cNvCxnSpPr>
          <p:nvPr/>
        </p:nvCxnSpPr>
        <p:spPr>
          <a:xfrm flipV="1">
            <a:off x="3738912" y="-276225"/>
            <a:ext cx="0" cy="257175"/>
          </a:xfrm>
          <a:prstGeom prst="line">
            <a:avLst/>
          </a:prstGeom>
          <a:ln>
            <a:solidFill>
              <a:schemeClr val="accent6">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AF01375-694F-B73E-B621-6FA2E666C98C}"/>
              </a:ext>
              <a:ext uri="{C183D7F6-B498-43B3-948B-1728B52AA6E4}">
                <adec:decorative xmlns:adec="http://schemas.microsoft.com/office/drawing/2017/decorative" val="1"/>
              </a:ext>
            </a:extLst>
          </p:cNvPr>
          <p:cNvCxnSpPr>
            <a:cxnSpLocks/>
          </p:cNvCxnSpPr>
          <p:nvPr/>
        </p:nvCxnSpPr>
        <p:spPr>
          <a:xfrm>
            <a:off x="5355150" y="275033"/>
            <a:ext cx="385774" cy="0"/>
          </a:xfrm>
          <a:prstGeom prst="line">
            <a:avLst/>
          </a:prstGeom>
          <a:ln>
            <a:solidFill>
              <a:schemeClr val="accent6">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DF0FDEC-F705-C0CB-3F10-A125F422A372}"/>
              </a:ext>
              <a:ext uri="{C183D7F6-B498-43B3-948B-1728B52AA6E4}">
                <adec:decorative xmlns:adec="http://schemas.microsoft.com/office/drawing/2017/decorative" val="1"/>
              </a:ext>
            </a:extLst>
          </p:cNvPr>
          <p:cNvCxnSpPr>
            <a:cxnSpLocks/>
          </p:cNvCxnSpPr>
          <p:nvPr/>
        </p:nvCxnSpPr>
        <p:spPr>
          <a:xfrm>
            <a:off x="5355150" y="729058"/>
            <a:ext cx="385774" cy="0"/>
          </a:xfrm>
          <a:prstGeom prst="line">
            <a:avLst/>
          </a:prstGeom>
          <a:ln>
            <a:solidFill>
              <a:schemeClr val="accent6">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DF146F15-B1EE-9926-385F-726A3E3A64FA}"/>
              </a:ext>
              <a:ext uri="{C183D7F6-B498-43B3-948B-1728B52AA6E4}">
                <adec:decorative xmlns:adec="http://schemas.microsoft.com/office/drawing/2017/decorative" val="1"/>
              </a:ext>
            </a:extLst>
          </p:cNvPr>
          <p:cNvSpPr/>
          <p:nvPr/>
        </p:nvSpPr>
        <p:spPr>
          <a:xfrm>
            <a:off x="3730896" y="-172371"/>
            <a:ext cx="290591" cy="8756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58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670E-7450-0B1C-CAD0-116EF95035FF}"/>
              </a:ext>
            </a:extLst>
          </p:cNvPr>
          <p:cNvSpPr>
            <a:spLocks noGrp="1"/>
          </p:cNvSpPr>
          <p:nvPr>
            <p:ph type="ctrTitle"/>
          </p:nvPr>
        </p:nvSpPr>
        <p:spPr>
          <a:xfrm>
            <a:off x="648000" y="324000"/>
            <a:ext cx="4283650" cy="654401"/>
          </a:xfrm>
        </p:spPr>
        <p:txBody>
          <a:bodyPr/>
          <a:lstStyle/>
          <a:p>
            <a:r>
              <a:rPr lang="de-DE"/>
              <a:t>WAS PASSIERT, WENN SIE OHNE ERLAUBNIS DER BEHÖRDEN IN EIN ANDERES EU+-LAND REISEN?</a:t>
            </a:r>
          </a:p>
        </p:txBody>
      </p:sp>
      <p:sp>
        <p:nvSpPr>
          <p:cNvPr id="8" name="Subtitle 2">
            <a:extLst>
              <a:ext uri="{FF2B5EF4-FFF2-40B4-BE49-F238E27FC236}">
                <a16:creationId xmlns:a16="http://schemas.microsoft.com/office/drawing/2014/main" id="{74CB78FE-6882-D7C0-1179-9A644641586E}"/>
              </a:ext>
            </a:extLst>
          </p:cNvPr>
          <p:cNvSpPr txBox="1">
            <a:spLocks/>
          </p:cNvSpPr>
          <p:nvPr/>
        </p:nvSpPr>
        <p:spPr>
          <a:xfrm>
            <a:off x="2952933" y="1072159"/>
            <a:ext cx="2082781" cy="267593"/>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000"/>
              </a:spcAft>
            </a:pPr>
            <a:r>
              <a:rPr lang="de-DE" b="1" dirty="0"/>
              <a:t>In Deutschland:</a:t>
            </a:r>
          </a:p>
        </p:txBody>
      </p:sp>
      <p:sp>
        <p:nvSpPr>
          <p:cNvPr id="14" name="Subtitle 2">
            <a:extLst>
              <a:ext uri="{FF2B5EF4-FFF2-40B4-BE49-F238E27FC236}">
                <a16:creationId xmlns:a16="http://schemas.microsoft.com/office/drawing/2014/main" id="{3E2A71DC-B6DD-5F00-D010-03075E19A6BD}"/>
              </a:ext>
            </a:extLst>
          </p:cNvPr>
          <p:cNvSpPr txBox="1">
            <a:spLocks/>
          </p:cNvSpPr>
          <p:nvPr/>
        </p:nvSpPr>
        <p:spPr>
          <a:xfrm>
            <a:off x="2952933" y="1251477"/>
            <a:ext cx="2082781" cy="207333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 indent="-109728">
              <a:spcAft>
                <a:spcPts val="1000"/>
              </a:spcAft>
              <a:buFont typeface="Arial" panose="020B0604020202020204" pitchFamily="34" charset="0"/>
              <a:buChar char="•"/>
            </a:pPr>
            <a:r>
              <a:rPr lang="de-DE" dirty="0"/>
              <a:t>Ihr Asylverfahren kann eingestellt werden.</a:t>
            </a:r>
            <a:br>
              <a:rPr lang="de-DE" dirty="0"/>
            </a:br>
            <a:endParaRPr lang="de-DE" dirty="0"/>
          </a:p>
          <a:p>
            <a:pPr>
              <a:spcAft>
                <a:spcPts val="400"/>
              </a:spcAft>
            </a:pPr>
            <a:r>
              <a:rPr lang="de-DE" b="1" dirty="0"/>
              <a:t>In dem EU+-Land, in das Sie ohne Erlaubnis gereist sind: </a:t>
            </a:r>
          </a:p>
          <a:p>
            <a:pPr marL="171450" indent="-171450">
              <a:spcAft>
                <a:spcPts val="400"/>
              </a:spcAft>
              <a:buFont typeface="Arial" panose="020B0604020202020204" pitchFamily="34" charset="0"/>
              <a:buChar char="•"/>
            </a:pPr>
            <a:r>
              <a:rPr lang="de-DE" dirty="0"/>
              <a:t>die Behörden können beschließen, Sie in das Land zurückzuschicken, das Sie ohne Erlaubnis verlassen haben.</a:t>
            </a:r>
          </a:p>
        </p:txBody>
      </p:sp>
      <p:pic>
        <p:nvPicPr>
          <p:cNvPr id="9" name="Picture 8">
            <a:extLst>
              <a:ext uri="{FF2B5EF4-FFF2-40B4-BE49-F238E27FC236}">
                <a16:creationId xmlns:a16="http://schemas.microsoft.com/office/drawing/2014/main" id="{2FCE2889-9C1B-568F-16A9-6DCA6406403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22171" y="978401"/>
            <a:ext cx="2730762" cy="3224423"/>
          </a:xfrm>
          <a:prstGeom prst="rect">
            <a:avLst/>
          </a:prstGeom>
        </p:spPr>
      </p:pic>
      <p:sp>
        <p:nvSpPr>
          <p:cNvPr id="12" name="Subtitle 2">
            <a:extLst>
              <a:ext uri="{FF2B5EF4-FFF2-40B4-BE49-F238E27FC236}">
                <a16:creationId xmlns:a16="http://schemas.microsoft.com/office/drawing/2014/main" id="{32FBD866-3593-EA93-E8CD-947600618F57}"/>
              </a:ext>
            </a:extLst>
          </p:cNvPr>
          <p:cNvSpPr txBox="1">
            <a:spLocks/>
          </p:cNvSpPr>
          <p:nvPr/>
        </p:nvSpPr>
        <p:spPr>
          <a:xfrm>
            <a:off x="396000" y="3344437"/>
            <a:ext cx="4639714" cy="90376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Ab dem Zeitpunkt, an dem die Behörden Sie über die Entscheidung informieren, Sie zurückzuschicken, verlieren Sie bestimmte Rechte, zum Beispiel: </a:t>
            </a:r>
          </a:p>
          <a:p>
            <a:pPr marL="108000" indent="-108000">
              <a:spcAft>
                <a:spcPts val="200"/>
              </a:spcAft>
              <a:buFont typeface="Arial" panose="020B0604020202020204" pitchFamily="34" charset="0"/>
              <a:buChar char="•"/>
            </a:pPr>
            <a:r>
              <a:rPr lang="de-DE" dirty="0"/>
              <a:t>Sie werden </a:t>
            </a:r>
            <a:r>
              <a:rPr lang="de-DE" b="1" dirty="0"/>
              <a:t>einige Formen der Unterstützung nicht erhalten. </a:t>
            </a:r>
          </a:p>
          <a:p>
            <a:pPr marL="108000" indent="-108000">
              <a:spcAft>
                <a:spcPts val="200"/>
              </a:spcAft>
              <a:buFont typeface="Arial" panose="020B0604020202020204" pitchFamily="34" charset="0"/>
              <a:buChar char="•"/>
            </a:pPr>
            <a:r>
              <a:rPr lang="de-DE" dirty="0"/>
              <a:t>Sie dürfen </a:t>
            </a:r>
            <a:r>
              <a:rPr lang="de-DE" b="1" dirty="0"/>
              <a:t>nicht arbeiten und keine Kurse besuchen. </a:t>
            </a:r>
          </a:p>
          <a:p>
            <a:pPr>
              <a:spcAft>
                <a:spcPts val="200"/>
              </a:spcAft>
            </a:pPr>
            <a:endParaRPr lang="en-GB" b="1" dirty="0"/>
          </a:p>
        </p:txBody>
      </p:sp>
      <p:sp>
        <p:nvSpPr>
          <p:cNvPr id="10" name="Subtitle 2">
            <a:extLst>
              <a:ext uri="{FF2B5EF4-FFF2-40B4-BE49-F238E27FC236}">
                <a16:creationId xmlns:a16="http://schemas.microsoft.com/office/drawing/2014/main" id="{627AED94-921B-1D02-3CA8-9D087F1D3AF2}"/>
              </a:ext>
              <a:ext uri="{C183D7F6-B498-43B3-948B-1728B52AA6E4}">
                <adec:decorative xmlns:adec="http://schemas.microsoft.com/office/drawing/2017/decorative" val="1"/>
              </a:ext>
            </a:extLst>
          </p:cNvPr>
          <p:cNvSpPr txBox="1">
            <a:spLocks/>
          </p:cNvSpPr>
          <p:nvPr/>
        </p:nvSpPr>
        <p:spPr>
          <a:xfrm>
            <a:off x="514976" y="1072159"/>
            <a:ext cx="906410" cy="3212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de-DE" sz="850" dirty="0"/>
              <a:t>Deutschland</a:t>
            </a:r>
          </a:p>
        </p:txBody>
      </p:sp>
      <p:sp>
        <p:nvSpPr>
          <p:cNvPr id="15" name="Subtitle 2">
            <a:extLst>
              <a:ext uri="{FF2B5EF4-FFF2-40B4-BE49-F238E27FC236}">
                <a16:creationId xmlns:a16="http://schemas.microsoft.com/office/drawing/2014/main" id="{AD6A95F4-5ABE-97F6-3F06-F28C651130EC}"/>
              </a:ext>
              <a:ext uri="{C183D7F6-B498-43B3-948B-1728B52AA6E4}">
                <adec:decorative xmlns:adec="http://schemas.microsoft.com/office/drawing/2017/decorative" val="1"/>
              </a:ext>
            </a:extLst>
          </p:cNvPr>
          <p:cNvSpPr txBox="1">
            <a:spLocks/>
          </p:cNvSpPr>
          <p:nvPr/>
        </p:nvSpPr>
        <p:spPr>
          <a:xfrm>
            <a:off x="1921337" y="1072159"/>
            <a:ext cx="906410" cy="321288"/>
          </a:xfrm>
          <a:prstGeom prst="rect">
            <a:avLst/>
          </a:prstGeom>
          <a:solidFill>
            <a:schemeClr val="accent5">
              <a:lumMod val="20000"/>
              <a:lumOff val="80000"/>
            </a:schemeClr>
          </a:soli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de-DE" sz="850" b="1" dirty="0"/>
              <a:t>Anderes EU+-Land</a:t>
            </a:r>
          </a:p>
        </p:txBody>
      </p:sp>
      <p:pic>
        <p:nvPicPr>
          <p:cNvPr id="16" name="Picture 15">
            <a:extLst>
              <a:ext uri="{FF2B5EF4-FFF2-40B4-BE49-F238E27FC236}">
                <a16:creationId xmlns:a16="http://schemas.microsoft.com/office/drawing/2014/main" id="{3EC4423E-D724-D999-14DB-33B88341E799}"/>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435602" y="4397672"/>
            <a:ext cx="149980" cy="203200"/>
          </a:xfrm>
          <a:prstGeom prst="rect">
            <a:avLst/>
          </a:prstGeom>
        </p:spPr>
      </p:pic>
      <p:sp>
        <p:nvSpPr>
          <p:cNvPr id="6" name="Title 1">
            <a:extLst>
              <a:ext uri="{FF2B5EF4-FFF2-40B4-BE49-F238E27FC236}">
                <a16:creationId xmlns:a16="http://schemas.microsoft.com/office/drawing/2014/main" id="{175BB57F-394F-13B7-A515-6F09D24B4661}"/>
              </a:ext>
            </a:extLst>
          </p:cNvPr>
          <p:cNvSpPr txBox="1">
            <a:spLocks/>
          </p:cNvSpPr>
          <p:nvPr/>
        </p:nvSpPr>
        <p:spPr>
          <a:xfrm>
            <a:off x="647650" y="4397672"/>
            <a:ext cx="4284000" cy="4605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SIE KÖNNEN EINE ENTSCHEIDUNG DER BEHÖRDE ANFECHTEN UND MÖGLICHERWEISE RECHTSBERATUNG BEKOMMEN </a:t>
            </a:r>
          </a:p>
        </p:txBody>
      </p:sp>
      <p:sp>
        <p:nvSpPr>
          <p:cNvPr id="13" name="Subtitle 2">
            <a:extLst>
              <a:ext uri="{FF2B5EF4-FFF2-40B4-BE49-F238E27FC236}">
                <a16:creationId xmlns:a16="http://schemas.microsoft.com/office/drawing/2014/main" id="{67BB353A-4930-57A1-42A8-D6F92DF3F2BB}"/>
              </a:ext>
            </a:extLst>
          </p:cNvPr>
          <p:cNvSpPr txBox="1">
            <a:spLocks/>
          </p:cNvSpPr>
          <p:nvPr/>
        </p:nvSpPr>
        <p:spPr>
          <a:xfrm>
            <a:off x="395651" y="5116017"/>
            <a:ext cx="4535999" cy="186430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400"/>
              </a:spcAft>
            </a:pPr>
            <a:r>
              <a:rPr lang="de-DE" dirty="0"/>
              <a:t>Wenn die Behörden beschließen, Ihre Rechte als Antragstellende(r) einzuschränken, und Sie dies für ungerecht halten, können Sie gegen diese Entscheidung </a:t>
            </a:r>
            <a:r>
              <a:rPr lang="de-DE" b="1" dirty="0"/>
              <a:t>einen Rechtsbehelf einlegen</a:t>
            </a:r>
            <a:r>
              <a:rPr lang="de-DE" dirty="0"/>
              <a:t>.</a:t>
            </a:r>
          </a:p>
          <a:p>
            <a:pPr>
              <a:lnSpc>
                <a:spcPct val="100000"/>
              </a:lnSpc>
              <a:spcAft>
                <a:spcPts val="400"/>
              </a:spcAft>
            </a:pPr>
            <a:r>
              <a:rPr lang="de-DE" dirty="0"/>
              <a:t>Je nach Ihrer Situation können Sie kostenlose Rechtsberatung und -vertretung bekommen. </a:t>
            </a:r>
          </a:p>
          <a:p>
            <a:pPr>
              <a:lnSpc>
                <a:spcPct val="100000"/>
              </a:lnSpc>
              <a:spcAft>
                <a:spcPts val="400"/>
              </a:spcAft>
            </a:pPr>
            <a:r>
              <a:rPr lang="de-DE" dirty="0"/>
              <a:t>Sie können jederzeit die Behörden, gemeinnützige Vereine oder das Flüchtlingskommissariat der Vereinten Nationen (UNHCR) um weitere Informationen bitten, auch über die verfügbare kostenlose Rechtsberatung und -vertretung.</a:t>
            </a:r>
          </a:p>
        </p:txBody>
      </p:sp>
      <p:sp>
        <p:nvSpPr>
          <p:cNvPr id="4" name="Slide Number Placeholder 3">
            <a:extLst>
              <a:ext uri="{FF2B5EF4-FFF2-40B4-BE49-F238E27FC236}">
                <a16:creationId xmlns:a16="http://schemas.microsoft.com/office/drawing/2014/main" id="{3603D99C-0555-309E-C7D2-A3F8B916167F}"/>
              </a:ext>
            </a:extLst>
          </p:cNvPr>
          <p:cNvSpPr>
            <a:spLocks noGrp="1"/>
          </p:cNvSpPr>
          <p:nvPr>
            <p:ph type="sldNum" sz="quarter" idx="4"/>
          </p:nvPr>
        </p:nvSpPr>
        <p:spPr/>
        <p:txBody>
          <a:bodyPr/>
          <a:lstStyle/>
          <a:p>
            <a:fld id="{40D27072-F98D-D44B-838D-C2300481805D}" type="slidenum">
              <a:rPr lang="en-LU" smtClean="0">
                <a:solidFill>
                  <a:schemeClr val="tx1"/>
                </a:solidFill>
              </a:rPr>
              <a:pPr/>
              <a:t>10</a:t>
            </a:fld>
            <a:endParaRPr lang="en-LU">
              <a:solidFill>
                <a:schemeClr val="tx1"/>
              </a:solidFill>
            </a:endParaRPr>
          </a:p>
        </p:txBody>
      </p:sp>
    </p:spTree>
    <p:extLst>
      <p:ext uri="{BB962C8B-B14F-4D97-AF65-F5344CB8AC3E}">
        <p14:creationId xmlns:p14="http://schemas.microsoft.com/office/powerpoint/2010/main" val="83075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463E-52A7-818D-942E-3A4B0B0FE2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CD6F92-79B3-41B3-05BE-A34691338F85}"/>
              </a:ext>
            </a:extLst>
          </p:cNvPr>
          <p:cNvSpPr>
            <a:spLocks noGrp="1"/>
          </p:cNvSpPr>
          <p:nvPr>
            <p:ph type="title" idx="4294967295"/>
          </p:nvPr>
        </p:nvSpPr>
        <p:spPr>
          <a:xfrm>
            <a:off x="366713" y="-1460500"/>
            <a:ext cx="4594225" cy="1460500"/>
          </a:xfrm>
          <a:prstGeom prst="rect">
            <a:avLst/>
          </a:prstGeom>
        </p:spPr>
        <p:txBody>
          <a:bodyPr anchor="b"/>
          <a:lstStyle/>
          <a:p>
            <a:r>
              <a:rPr lang="de-DE" b="0"/>
              <a:t>ANSPRECHPARTNER</a:t>
            </a:r>
          </a:p>
        </p:txBody>
      </p:sp>
      <p:sp>
        <p:nvSpPr>
          <p:cNvPr id="12" name="Rectangle 11">
            <a:extLst>
              <a:ext uri="{FF2B5EF4-FFF2-40B4-BE49-F238E27FC236}">
                <a16:creationId xmlns:a16="http://schemas.microsoft.com/office/drawing/2014/main" id="{D4AC5423-0B52-C00B-C735-8A4DAB4BD186}"/>
              </a:ext>
              <a:ext uri="{C183D7F6-B498-43B3-948B-1728B52AA6E4}">
                <adec:decorative xmlns:adec="http://schemas.microsoft.com/office/drawing/2017/decorative" val="1"/>
              </a:ext>
            </a:extLst>
          </p:cNvPr>
          <p:cNvSpPr/>
          <p:nvPr/>
        </p:nvSpPr>
        <p:spPr>
          <a:xfrm>
            <a:off x="218836" y="206923"/>
            <a:ext cx="4891483" cy="926138"/>
          </a:xfrm>
          <a:prstGeom prst="rect">
            <a:avLst/>
          </a:prstGeom>
          <a:solidFill>
            <a:srgbClr val="F2BC34">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LU" sz="1800" b="0" i="0" u="none" strike="noStrike" kern="0" cap="none" spc="0" normalizeH="0" baseline="0" noProof="0">
              <a:ln>
                <a:noFill/>
              </a:ln>
              <a:solidFill>
                <a:srgbClr val="FFFFFF"/>
              </a:solidFill>
              <a:effectLst/>
              <a:uLnTx/>
              <a:uFillTx/>
              <a:latin typeface="Calibri"/>
              <a:ea typeface="+mn-ea"/>
              <a:cs typeface="+mn-cs"/>
            </a:endParaRPr>
          </a:p>
        </p:txBody>
      </p:sp>
      <p:sp>
        <p:nvSpPr>
          <p:cNvPr id="13" name="Subtitle 1">
            <a:extLst>
              <a:ext uri="{FF2B5EF4-FFF2-40B4-BE49-F238E27FC236}">
                <a16:creationId xmlns:a16="http://schemas.microsoft.com/office/drawing/2014/main" id="{E2D8B591-613A-033B-B2C1-5FE8DA38354E}"/>
              </a:ext>
            </a:extLst>
          </p:cNvPr>
          <p:cNvSpPr txBox="1">
            <a:spLocks/>
          </p:cNvSpPr>
          <p:nvPr/>
        </p:nvSpPr>
        <p:spPr>
          <a:xfrm>
            <a:off x="395825" y="307495"/>
            <a:ext cx="4594464" cy="68299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de-DE" sz="11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Wenn die Behörden beschließen, die Unterstützung, die Sie im Zusammenhang mit der Aufnahme erhalten, einzuschränken oder zu streichen, haben Sie weiterhin bestimmte Rechte. Welche Unterstützung Sie dann noch erhalten, hängt von Ihrer persönlichen Situation und Ihren Bedürfnissen ab. </a:t>
            </a:r>
          </a:p>
        </p:txBody>
      </p:sp>
      <p:sp>
        <p:nvSpPr>
          <p:cNvPr id="18" name="Title 1">
            <a:extLst>
              <a:ext uri="{FF2B5EF4-FFF2-40B4-BE49-F238E27FC236}">
                <a16:creationId xmlns:a16="http://schemas.microsoft.com/office/drawing/2014/main" id="{4AFF542F-7D3A-D4FC-315E-EB16D5DBC6BF}"/>
              </a:ext>
            </a:extLst>
          </p:cNvPr>
          <p:cNvSpPr txBox="1">
            <a:spLocks/>
          </p:cNvSpPr>
          <p:nvPr/>
        </p:nvSpPr>
        <p:spPr>
          <a:xfrm>
            <a:off x="395999" y="1307261"/>
            <a:ext cx="428365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ANSPRECHPARTNER </a:t>
            </a:r>
          </a:p>
        </p:txBody>
      </p:sp>
      <p:sp>
        <p:nvSpPr>
          <p:cNvPr id="20" name="Subtitle 1">
            <a:extLst>
              <a:ext uri="{FF2B5EF4-FFF2-40B4-BE49-F238E27FC236}">
                <a16:creationId xmlns:a16="http://schemas.microsoft.com/office/drawing/2014/main" id="{5396156D-D558-9ED6-0F12-CC8621551B86}"/>
              </a:ext>
            </a:extLst>
          </p:cNvPr>
          <p:cNvSpPr txBox="1">
            <a:spLocks/>
          </p:cNvSpPr>
          <p:nvPr/>
        </p:nvSpPr>
        <p:spPr>
          <a:xfrm>
            <a:off x="396000" y="1611781"/>
            <a:ext cx="4536000" cy="540524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sz="1000" dirty="0"/>
              <a:t>Wenn Sie Fragen haben oder während Ihres Aufenthalts Unterstützung brauchen, können Sie mit den Mitarbeitenden folgender Einrichtungen sprechen: </a:t>
            </a:r>
          </a:p>
          <a:p>
            <a:pPr defTabSz="457200">
              <a:lnSpc>
                <a:spcPct val="100000"/>
              </a:lnSpc>
              <a:spcBef>
                <a:spcPts val="1000"/>
              </a:spcBef>
              <a:defRPr/>
            </a:pPr>
            <a:r>
              <a:rPr lang="de-DE" sz="1000" b="1" dirty="0">
                <a:solidFill>
                  <a:prstClr val="black"/>
                </a:solidFill>
              </a:rPr>
              <a:t>Zuständige Behörden</a:t>
            </a:r>
          </a:p>
          <a:p>
            <a:pPr>
              <a:spcBef>
                <a:spcPts val="200"/>
              </a:spcBef>
            </a:pPr>
            <a:r>
              <a:rPr lang="de-DE" sz="1000" dirty="0"/>
              <a:t>Wenden Sie sich an die für Sie zuständige Aufnahmeeinrichtung.</a:t>
            </a:r>
          </a:p>
          <a:p>
            <a:pPr>
              <a:spcBef>
                <a:spcPts val="200"/>
              </a:spcBef>
            </a:pPr>
            <a:r>
              <a:rPr lang="de-DE" sz="1000" dirty="0"/>
              <a:t>Bei ausländerrechtlichen Angelegenheiten wenden Sie sich an die für Sie zuständige Ausländerbehörde.</a:t>
            </a:r>
          </a:p>
          <a:p>
            <a:pPr>
              <a:spcBef>
                <a:spcPts val="200"/>
              </a:spcBef>
            </a:pPr>
            <a:r>
              <a:rPr lang="de-DE" sz="1000" dirty="0"/>
              <a:t>Bei sozial- und leistungsrechtlichen Angelegenheiten, wenden Sie sich an die für Sie zuständige Leistungsbehörde.</a:t>
            </a:r>
          </a:p>
          <a:p>
            <a:pPr>
              <a:spcBef>
                <a:spcPts val="200"/>
              </a:spcBef>
            </a:pPr>
            <a:endParaRPr lang="de-DE" sz="1000" dirty="0"/>
          </a:p>
          <a:p>
            <a:pPr marR="0" lvl="0" indent="0" algn="l" defTabSz="457200" rtl="0" eaLnBrk="1" fontAlgn="auto" latinLnBrk="0" hangingPunct="1">
              <a:lnSpc>
                <a:spcPct val="100000"/>
              </a:lnSpc>
              <a:spcBef>
                <a:spcPts val="1000"/>
              </a:spcBef>
              <a:spcAft>
                <a:spcPts val="0"/>
              </a:spcAft>
              <a:buClrTx/>
              <a:buSzTx/>
              <a:buFontTx/>
              <a:buNone/>
              <a:tabLst/>
              <a:defRPr/>
            </a:pPr>
            <a:r>
              <a:rPr lang="de-DE" sz="1000" b="1" dirty="0">
                <a:solidFill>
                  <a:prstClr val="black"/>
                </a:solidFill>
              </a:rPr>
              <a:t>Rechtsauskünfte, Rechtsberatung und -vertretung</a:t>
            </a:r>
          </a:p>
          <a:p>
            <a:pPr>
              <a:lnSpc>
                <a:spcPct val="100000"/>
              </a:lnSpc>
              <a:spcBef>
                <a:spcPts val="1000"/>
              </a:spcBef>
            </a:pPr>
            <a:r>
              <a:rPr lang="de-DE" sz="1000" dirty="0"/>
              <a:t>Adressen von Rechtsbeiständen und spezialisierten Beratungsstellen finden Sie unter anderem auf: https://adressen.asyl.net/</a:t>
            </a:r>
          </a:p>
          <a:p>
            <a:pPr>
              <a:lnSpc>
                <a:spcPct val="100000"/>
              </a:lnSpc>
              <a:spcBef>
                <a:spcPts val="1000"/>
              </a:spcBef>
            </a:pPr>
            <a:r>
              <a:rPr kumimoji="0" lang="de-DE" sz="1000" b="1" i="0" u="none" strike="noStrike" cap="none" normalizeH="0" baseline="0" noProof="0" dirty="0">
                <a:ln>
                  <a:noFill/>
                </a:ln>
                <a:solidFill>
                  <a:prstClr val="black"/>
                </a:solidFill>
                <a:effectLst/>
                <a:uLnTx/>
                <a:uFillTx/>
              </a:rPr>
              <a:t>Das UNHCR (Flüchtlingskommissariat der Vereinten Nationen)</a:t>
            </a:r>
            <a:r>
              <a:rPr kumimoji="0" lang="de-DE" sz="1000" i="0" u="none" strike="noStrike" cap="none" normalizeH="0" baseline="0" noProof="0" dirty="0">
                <a:ln>
                  <a:noFill/>
                </a:ln>
                <a:solidFill>
                  <a:prstClr val="black"/>
                </a:solidFill>
                <a:effectLst/>
                <a:uLnTx/>
                <a:uFillTx/>
              </a:rPr>
              <a:t> schützt die Interessen und Rechte von Asylsuchenden und Flüchtlingen.</a:t>
            </a:r>
          </a:p>
        </p:txBody>
      </p:sp>
      <p:sp>
        <p:nvSpPr>
          <p:cNvPr id="32" name="Subtitle 1">
            <a:extLst>
              <a:ext uri="{FF2B5EF4-FFF2-40B4-BE49-F238E27FC236}">
                <a16:creationId xmlns:a16="http://schemas.microsoft.com/office/drawing/2014/main" id="{2C63CBB2-B56C-A35E-38ED-4D1EB0C9E22A}"/>
              </a:ext>
            </a:extLst>
          </p:cNvPr>
          <p:cNvSpPr txBox="1">
            <a:spLocks/>
          </p:cNvSpPr>
          <p:nvPr/>
        </p:nvSpPr>
        <p:spPr>
          <a:xfrm>
            <a:off x="395999" y="5769200"/>
            <a:ext cx="4536000" cy="49575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sz="1000" dirty="0"/>
              <a:t>Wenn Sie einen medizinischen Notfall haben oder sich in Gefahr befinden, können Sie diese Notrufnummern kostenlos anrufen:</a:t>
            </a:r>
          </a:p>
        </p:txBody>
      </p:sp>
      <p:pic>
        <p:nvPicPr>
          <p:cNvPr id="34" name="Picture 33">
            <a:extLst>
              <a:ext uri="{FF2B5EF4-FFF2-40B4-BE49-F238E27FC236}">
                <a16:creationId xmlns:a16="http://schemas.microsoft.com/office/drawing/2014/main" id="{83BE0B1A-0230-5FB5-DD18-41EDD32F5B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0301" y="6336499"/>
            <a:ext cx="345904" cy="345904"/>
          </a:xfrm>
          <a:prstGeom prst="rect">
            <a:avLst/>
          </a:prstGeom>
        </p:spPr>
      </p:pic>
      <p:graphicFrame>
        <p:nvGraphicFramePr>
          <p:cNvPr id="31" name="Table 30">
            <a:extLst>
              <a:ext uri="{FF2B5EF4-FFF2-40B4-BE49-F238E27FC236}">
                <a16:creationId xmlns:a16="http://schemas.microsoft.com/office/drawing/2014/main" id="{74F250EB-D6BD-250F-3BA7-1A9E97A16B96}"/>
              </a:ext>
            </a:extLst>
          </p:cNvPr>
          <p:cNvGraphicFramePr>
            <a:graphicFrameLocks noGrp="1"/>
          </p:cNvGraphicFramePr>
          <p:nvPr>
            <p:extLst>
              <p:ext uri="{D42A27DB-BD31-4B8C-83A1-F6EECF244321}">
                <p14:modId xmlns:p14="http://schemas.microsoft.com/office/powerpoint/2010/main" val="1032673628"/>
              </p:ext>
            </p:extLst>
          </p:nvPr>
        </p:nvGraphicFramePr>
        <p:xfrm>
          <a:off x="391408" y="6437715"/>
          <a:ext cx="3355010" cy="273600"/>
        </p:xfrm>
        <a:graphic>
          <a:graphicData uri="http://schemas.openxmlformats.org/drawingml/2006/table">
            <a:tbl>
              <a:tblPr firstRow="1" bandRow="1">
                <a:tableStyleId>{5C22544A-7EE6-4342-B048-85BDC9FD1C3A}</a:tableStyleId>
              </a:tblPr>
              <a:tblGrid>
                <a:gridCol w="3355010">
                  <a:extLst>
                    <a:ext uri="{9D8B030D-6E8A-4147-A177-3AD203B41FA5}">
                      <a16:colId xmlns:a16="http://schemas.microsoft.com/office/drawing/2014/main" val="3020205983"/>
                    </a:ext>
                  </a:extLst>
                </a:gridCol>
              </a:tblGrid>
              <a:tr h="27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dirty="0">
                          <a:solidFill>
                            <a:schemeClr val="tx1"/>
                          </a:solidFill>
                          <a:effectLst/>
                          <a:latin typeface="Calibri" panose="020F0502020204030204" pitchFamily="34" charset="0"/>
                          <a:cs typeface="Calibri" panose="020F0502020204030204" pitchFamily="34" charset="0"/>
                        </a:rPr>
                        <a:t>medizinischer Notfall: </a:t>
                      </a:r>
                      <a:r>
                        <a:rPr lang="de-DE" sz="1000" kern="1200" dirty="0">
                          <a:solidFill>
                            <a:schemeClr val="tx1"/>
                          </a:solidFill>
                          <a:latin typeface="Calibri" panose="020F0502020204030204" pitchFamily="34" charset="0"/>
                          <a:ea typeface="+mn-ea"/>
                          <a:cs typeface="Calibri" panose="020F0502020204030204" pitchFamily="34" charset="0"/>
                        </a:rPr>
                        <a:t>112</a:t>
                      </a:r>
                    </a:p>
                  </a:txBody>
                  <a:tcPr marL="54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0465840"/>
                  </a:ext>
                </a:extLst>
              </a:tr>
            </a:tbl>
          </a:graphicData>
        </a:graphic>
      </p:graphicFrame>
      <p:pic>
        <p:nvPicPr>
          <p:cNvPr id="35" name="Picture 34">
            <a:extLst>
              <a:ext uri="{FF2B5EF4-FFF2-40B4-BE49-F238E27FC236}">
                <a16:creationId xmlns:a16="http://schemas.microsoft.com/office/drawing/2014/main" id="{0B13D840-32D2-0D62-A4F7-09A4CB97B3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301" y="6745932"/>
            <a:ext cx="345904" cy="345904"/>
          </a:xfrm>
          <a:prstGeom prst="rect">
            <a:avLst/>
          </a:prstGeom>
        </p:spPr>
      </p:pic>
      <p:graphicFrame>
        <p:nvGraphicFramePr>
          <p:cNvPr id="33" name="Table 32">
            <a:extLst>
              <a:ext uri="{FF2B5EF4-FFF2-40B4-BE49-F238E27FC236}">
                <a16:creationId xmlns:a16="http://schemas.microsoft.com/office/drawing/2014/main" id="{5F1314CE-26F0-C87E-9711-AE0AF799997A}"/>
              </a:ext>
            </a:extLst>
          </p:cNvPr>
          <p:cNvGraphicFramePr>
            <a:graphicFrameLocks noGrp="1"/>
          </p:cNvGraphicFramePr>
          <p:nvPr>
            <p:extLst>
              <p:ext uri="{D42A27DB-BD31-4B8C-83A1-F6EECF244321}">
                <p14:modId xmlns:p14="http://schemas.microsoft.com/office/powerpoint/2010/main" val="732624362"/>
              </p:ext>
            </p:extLst>
          </p:nvPr>
        </p:nvGraphicFramePr>
        <p:xfrm>
          <a:off x="391408" y="6791151"/>
          <a:ext cx="3355009" cy="273600"/>
        </p:xfrm>
        <a:graphic>
          <a:graphicData uri="http://schemas.openxmlformats.org/drawingml/2006/table">
            <a:tbl>
              <a:tblPr firstRow="1" bandRow="1">
                <a:tableStyleId>{5C22544A-7EE6-4342-B048-85BDC9FD1C3A}</a:tableStyleId>
              </a:tblPr>
              <a:tblGrid>
                <a:gridCol w="3355009">
                  <a:extLst>
                    <a:ext uri="{9D8B030D-6E8A-4147-A177-3AD203B41FA5}">
                      <a16:colId xmlns:a16="http://schemas.microsoft.com/office/drawing/2014/main" val="3020205983"/>
                    </a:ext>
                  </a:extLst>
                </a:gridCol>
              </a:tblGrid>
              <a:tr h="27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dirty="0">
                          <a:solidFill>
                            <a:schemeClr val="tx1"/>
                          </a:solidFill>
                          <a:effectLst/>
                          <a:latin typeface="Calibri" panose="020F0502020204030204" pitchFamily="34" charset="0"/>
                          <a:cs typeface="Calibri" panose="020F0502020204030204" pitchFamily="34" charset="0"/>
                        </a:rPr>
                        <a:t>Polizei: </a:t>
                      </a:r>
                      <a:r>
                        <a:rPr lang="de-DE" sz="1000" kern="1200" dirty="0">
                          <a:solidFill>
                            <a:schemeClr val="tx1"/>
                          </a:solidFill>
                          <a:latin typeface="Calibri" panose="020F0502020204030204" pitchFamily="34" charset="0"/>
                          <a:ea typeface="+mn-ea"/>
                          <a:cs typeface="Calibri" panose="020F0502020204030204" pitchFamily="34" charset="0"/>
                        </a:rPr>
                        <a:t>110</a:t>
                      </a:r>
                      <a:r>
                        <a:rPr lang="de-DE" sz="1000" b="1" i="0" dirty="0">
                          <a:solidFill>
                            <a:schemeClr val="tx1"/>
                          </a:solidFill>
                          <a:effectLst/>
                          <a:latin typeface="Calibri" panose="020F0502020204030204" pitchFamily="34" charset="0"/>
                          <a:cs typeface="Calibri" panose="020F0502020204030204" pitchFamily="34" charset="0"/>
                        </a:rPr>
                        <a:t> </a:t>
                      </a:r>
                    </a:p>
                  </a:txBody>
                  <a:tcPr marL="54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0465840"/>
                  </a:ext>
                </a:extLst>
              </a:tr>
            </a:tbl>
          </a:graphicData>
        </a:graphic>
      </p:graphicFrame>
      <p:sp>
        <p:nvSpPr>
          <p:cNvPr id="2" name="Slide Number Placeholder 1">
            <a:extLst>
              <a:ext uri="{FF2B5EF4-FFF2-40B4-BE49-F238E27FC236}">
                <a16:creationId xmlns:a16="http://schemas.microsoft.com/office/drawing/2014/main" id="{B9D61D5A-67B3-CCE1-7ACD-31531266AE74}"/>
              </a:ext>
            </a:extLst>
          </p:cNvPr>
          <p:cNvSpPr>
            <a:spLocks noGrp="1"/>
          </p:cNvSpPr>
          <p:nvPr>
            <p:ph type="sldNum" sz="quarter" idx="4"/>
          </p:nvPr>
        </p:nvSpPr>
        <p:spPr/>
        <p:txBody>
          <a:bodyPr/>
          <a:lstStyle/>
          <a:p>
            <a:fld id="{40D27072-F98D-D44B-838D-C2300481805D}" type="slidenum">
              <a:rPr lang="en-LU" smtClean="0">
                <a:solidFill>
                  <a:schemeClr val="tx1"/>
                </a:solidFill>
              </a:rPr>
              <a:pPr/>
              <a:t>11</a:t>
            </a:fld>
            <a:endParaRPr lang="en-LU">
              <a:solidFill>
                <a:schemeClr val="tx1"/>
              </a:solidFill>
            </a:endParaRPr>
          </a:p>
        </p:txBody>
      </p:sp>
      <p:sp>
        <p:nvSpPr>
          <p:cNvPr id="4" name="Textfeld 3">
            <a:extLst>
              <a:ext uri="{FF2B5EF4-FFF2-40B4-BE49-F238E27FC236}">
                <a16:creationId xmlns:a16="http://schemas.microsoft.com/office/drawing/2014/main" id="{F2B903DC-A1D3-4938-BED3-BD5E96A6AA30}"/>
              </a:ext>
            </a:extLst>
          </p:cNvPr>
          <p:cNvSpPr txBox="1"/>
          <p:nvPr/>
        </p:nvSpPr>
        <p:spPr>
          <a:xfrm>
            <a:off x="338138" y="4501104"/>
            <a:ext cx="1519237" cy="1015663"/>
          </a:xfrm>
          <a:prstGeom prst="rect">
            <a:avLst/>
          </a:prstGeom>
          <a:noFill/>
        </p:spPr>
        <p:txBody>
          <a:bodyPr wrap="square" rtlCol="0">
            <a:spAutoFit/>
          </a:bodyPr>
          <a:lstStyle/>
          <a:p>
            <a:pPr algn="l"/>
            <a:r>
              <a:rPr lang="de-DE" sz="1000" b="1" i="0" dirty="0">
                <a:solidFill>
                  <a:srgbClr val="000000"/>
                </a:solidFill>
                <a:effectLst/>
                <a:latin typeface="+mj-lt"/>
              </a:rPr>
              <a:t>UNHCR Deutschland</a:t>
            </a:r>
            <a:br>
              <a:rPr lang="de-DE" sz="1000" b="0" i="0" dirty="0">
                <a:solidFill>
                  <a:srgbClr val="000000"/>
                </a:solidFill>
                <a:effectLst/>
                <a:latin typeface="+mj-lt"/>
              </a:rPr>
            </a:br>
            <a:r>
              <a:rPr lang="de-DE" sz="1000" b="0" i="0" dirty="0">
                <a:solidFill>
                  <a:srgbClr val="000000"/>
                </a:solidFill>
                <a:effectLst/>
                <a:latin typeface="+mj-lt"/>
              </a:rPr>
              <a:t>Zimmerstr. 79/80</a:t>
            </a:r>
            <a:br>
              <a:rPr lang="de-DE" sz="1000" b="0" i="0" dirty="0">
                <a:solidFill>
                  <a:srgbClr val="000000"/>
                </a:solidFill>
                <a:effectLst/>
                <a:latin typeface="+mj-lt"/>
              </a:rPr>
            </a:br>
            <a:r>
              <a:rPr lang="de-DE" sz="1000" b="0" i="0" dirty="0">
                <a:solidFill>
                  <a:srgbClr val="000000"/>
                </a:solidFill>
                <a:effectLst/>
                <a:latin typeface="+mj-lt"/>
              </a:rPr>
              <a:t>10117 Berlin</a:t>
            </a:r>
          </a:p>
          <a:p>
            <a:pPr algn="l"/>
            <a:r>
              <a:rPr lang="de-DE" sz="1000" b="0" i="0" dirty="0">
                <a:effectLst/>
                <a:latin typeface="+mj-lt"/>
              </a:rPr>
              <a:t>Tel.: +49 30 202 202 0</a:t>
            </a:r>
            <a:br>
              <a:rPr lang="de-DE" sz="1000" b="0" i="0" dirty="0">
                <a:effectLst/>
                <a:latin typeface="+mj-lt"/>
              </a:rPr>
            </a:br>
            <a:r>
              <a:rPr lang="de-DE" sz="1000" b="0" i="0" dirty="0">
                <a:effectLst/>
                <a:latin typeface="+mj-lt"/>
              </a:rPr>
              <a:t>Fax: +49 30 202 202 20</a:t>
            </a:r>
            <a:br>
              <a:rPr lang="de-DE" sz="1000" b="0" i="0" dirty="0">
                <a:effectLst/>
                <a:latin typeface="+mj-lt"/>
              </a:rPr>
            </a:br>
            <a:r>
              <a:rPr lang="de-DE" sz="1000" b="0" i="0" dirty="0">
                <a:effectLst/>
                <a:latin typeface="+mj-lt"/>
              </a:rPr>
              <a:t>E-Mail: </a:t>
            </a:r>
            <a:r>
              <a:rPr lang="de-DE" sz="1000" b="0" i="0" u="none" strike="noStrike" dirty="0">
                <a:effectLst/>
                <a:latin typeface="+mj-lt"/>
              </a:rPr>
              <a:t>gfrbe@unhcr.org</a:t>
            </a:r>
            <a:endParaRPr lang="de-DE" sz="1000" b="0" i="0" dirty="0">
              <a:effectLst/>
              <a:latin typeface="+mj-lt"/>
            </a:endParaRPr>
          </a:p>
        </p:txBody>
      </p:sp>
    </p:spTree>
    <p:extLst>
      <p:ext uri="{BB962C8B-B14F-4D97-AF65-F5344CB8AC3E}">
        <p14:creationId xmlns:p14="http://schemas.microsoft.com/office/powerpoint/2010/main" val="10139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9308-35A0-3A5A-27C0-1C4489D772DC}"/>
              </a:ext>
            </a:extLst>
          </p:cNvPr>
          <p:cNvSpPr>
            <a:spLocks noGrp="1"/>
          </p:cNvSpPr>
          <p:nvPr>
            <p:ph type="title" idx="4294967295"/>
          </p:nvPr>
        </p:nvSpPr>
        <p:spPr>
          <a:xfrm>
            <a:off x="366713" y="-1460500"/>
            <a:ext cx="4594225" cy="1460500"/>
          </a:xfrm>
          <a:prstGeom prst="rect">
            <a:avLst/>
          </a:prstGeom>
        </p:spPr>
        <p:txBody>
          <a:bodyPr anchor="b"/>
          <a:lstStyle/>
          <a:p>
            <a:r>
              <a:rPr lang="de-DE" b="0"/>
              <a:t>HINTERE UMSCHLAGSEITE</a:t>
            </a:r>
          </a:p>
        </p:txBody>
      </p:sp>
      <p:sp>
        <p:nvSpPr>
          <p:cNvPr id="10" name="Rectangle 9">
            <a:extLst>
              <a:ext uri="{FF2B5EF4-FFF2-40B4-BE49-F238E27FC236}">
                <a16:creationId xmlns:a16="http://schemas.microsoft.com/office/drawing/2014/main" id="{6C2332EA-1C51-16CD-6B86-B6D9F72B910F}"/>
              </a:ext>
              <a:ext uri="{C183D7F6-B498-43B3-948B-1728B52AA6E4}">
                <adec:decorative xmlns:adec="http://schemas.microsoft.com/office/drawing/2017/decorative" val="1"/>
              </a:ext>
            </a:extLst>
          </p:cNvPr>
          <p:cNvSpPr/>
          <p:nvPr/>
        </p:nvSpPr>
        <p:spPr>
          <a:xfrm>
            <a:off x="-23996" y="0"/>
            <a:ext cx="5351645" cy="755967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Logo der Asylagentur der Europäischen Union (EUAA)">
            <a:extLst>
              <a:ext uri="{FF2B5EF4-FFF2-40B4-BE49-F238E27FC236}">
                <a16:creationId xmlns:a16="http://schemas.microsoft.com/office/drawing/2014/main" id="{E1EBE33A-5BFA-4688-04F8-374CDB4A7A9A}"/>
              </a:ext>
            </a:extLst>
          </p:cNvPr>
          <p:cNvPicPr>
            <a:picLocks noChangeAspect="1"/>
          </p:cNvPicPr>
          <p:nvPr/>
        </p:nvPicPr>
        <p:blipFill>
          <a:blip r:embed="rId2">
            <a:extLst>
              <a:ext uri="{96DAC541-7B7A-43D3-8B79-37D633B846F1}">
                <asvg:svgBlip xmlns:asvg="http://schemas.microsoft.com/office/drawing/2016/SVG/main" r:embed="rId3"/>
              </a:ext>
            </a:extLst>
          </a:blip>
          <a:srcRect l="13876" t="24684" r="18422" b="28311"/>
          <a:stretch>
            <a:fillRect/>
          </a:stretch>
        </p:blipFill>
        <p:spPr>
          <a:xfrm>
            <a:off x="395999" y="4138576"/>
            <a:ext cx="963852" cy="472998"/>
          </a:xfrm>
          <a:prstGeom prst="rect">
            <a:avLst/>
          </a:prstGeom>
        </p:spPr>
      </p:pic>
      <p:sp>
        <p:nvSpPr>
          <p:cNvPr id="13" name="Subtitle 1">
            <a:extLst>
              <a:ext uri="{FF2B5EF4-FFF2-40B4-BE49-F238E27FC236}">
                <a16:creationId xmlns:a16="http://schemas.microsoft.com/office/drawing/2014/main" id="{B37AEE3E-6DA1-EC7B-7606-6C2D76319B2D}"/>
              </a:ext>
            </a:extLst>
          </p:cNvPr>
          <p:cNvSpPr txBox="1">
            <a:spLocks/>
          </p:cNvSpPr>
          <p:nvPr/>
        </p:nvSpPr>
        <p:spPr>
          <a:xfrm>
            <a:off x="395999" y="4700596"/>
            <a:ext cx="4627550" cy="169534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900"/>
              <a:t>Diese Broschüre dient nur Informationszwecken. Sie begründet keine Rechte oder Pflichten. Die Asylagentur der Europäischen Union (EUAA) hat den Hauptteil dieses Materials zur Verfügung gestellt. Die EUAA gestattet die Vervielfältigung und Änderung dieser Broschüre ausschließlich den EU-Mitgliedstaaten. Die EUAA übernimmt keine Verantwortung oder Haftung für die Richtigkeit, den Inhalt, die Vollständigkeit, die Rechtmäßigkeit oder die Zuverlässigkeit der Informationen, die von den Mitgliedstaaten oder anderen zuständigen Dritten in dieser Broschüre bereitgestellt werden. Weder die EUAA noch Personen, die im Namen der EUAA handeln, sind für die Verwendung der in dieser Broschüre enthaltenen Informationen verantwortlich. </a:t>
            </a:r>
          </a:p>
          <a:p>
            <a:endParaRPr lang="en-US" sz="900" dirty="0"/>
          </a:p>
          <a:p>
            <a:r>
              <a:rPr lang="de-DE" sz="900"/>
              <a:t>© Asylagentur der Europäischen Union, 2025</a:t>
            </a:r>
          </a:p>
        </p:txBody>
      </p:sp>
    </p:spTree>
    <p:extLst>
      <p:ext uri="{BB962C8B-B14F-4D97-AF65-F5344CB8AC3E}">
        <p14:creationId xmlns:p14="http://schemas.microsoft.com/office/powerpoint/2010/main" val="251550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2784-7E1B-62E7-2B94-73CE7E73F6C9}"/>
              </a:ext>
            </a:extLst>
          </p:cNvPr>
          <p:cNvSpPr>
            <a:spLocks noGrp="1"/>
          </p:cNvSpPr>
          <p:nvPr>
            <p:ph type="ctrTitle"/>
          </p:nvPr>
        </p:nvSpPr>
        <p:spPr>
          <a:xfrm>
            <a:off x="648000" y="-266602"/>
            <a:ext cx="4284000" cy="266602"/>
          </a:xfrm>
        </p:spPr>
        <p:txBody>
          <a:bodyPr wrap="square" lIns="36000" tIns="36000" rIns="36000" bIns="36000" numCol="1" anchor="b" anchorCtr="0">
            <a:spAutoFit/>
          </a:bodyPr>
          <a:lstStyle/>
          <a:p>
            <a:r>
              <a:rPr lang="de-DE" b="0"/>
              <a:t>WAS BEDEUTET „AUFNAHME“?</a:t>
            </a:r>
          </a:p>
        </p:txBody>
      </p:sp>
      <p:sp>
        <p:nvSpPr>
          <p:cNvPr id="13" name="Title 1">
            <a:extLst>
              <a:ext uri="{FF2B5EF4-FFF2-40B4-BE49-F238E27FC236}">
                <a16:creationId xmlns:a16="http://schemas.microsoft.com/office/drawing/2014/main" id="{DEE196BE-470E-BF82-55DC-35E7203C3441}"/>
              </a:ext>
            </a:extLst>
          </p:cNvPr>
          <p:cNvSpPr txBox="1">
            <a:spLocks/>
          </p:cNvSpPr>
          <p:nvPr/>
        </p:nvSpPr>
        <p:spPr>
          <a:xfrm>
            <a:off x="648000" y="342000"/>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WAS BEDEUTET „AUFNAHME“?</a:t>
            </a:r>
          </a:p>
        </p:txBody>
      </p:sp>
      <p:sp>
        <p:nvSpPr>
          <p:cNvPr id="16" name="Subtitle 2">
            <a:extLst>
              <a:ext uri="{FF2B5EF4-FFF2-40B4-BE49-F238E27FC236}">
                <a16:creationId xmlns:a16="http://schemas.microsoft.com/office/drawing/2014/main" id="{2D21186F-482C-3D6B-34A0-A6617A106108}"/>
              </a:ext>
            </a:extLst>
          </p:cNvPr>
          <p:cNvSpPr>
            <a:spLocks noGrp="1"/>
          </p:cNvSpPr>
          <p:nvPr>
            <p:ph type="subTitle" idx="1"/>
          </p:nvPr>
        </p:nvSpPr>
        <p:spPr>
          <a:xfrm>
            <a:off x="396000" y="720001"/>
            <a:ext cx="4536000" cy="677000"/>
          </a:xfrm>
        </p:spPr>
        <p:txBody>
          <a:bodyPr/>
          <a:lstStyle/>
          <a:p>
            <a:pPr>
              <a:lnSpc>
                <a:spcPct val="100000"/>
              </a:lnSpc>
              <a:spcAft>
                <a:spcPts val="400"/>
              </a:spcAft>
            </a:pPr>
            <a:r>
              <a:rPr lang="de-DE" dirty="0"/>
              <a:t>Unter Aufnahme versteht man die Unterstützung, die Sie als Antragstellende(r) erhalten, während die Behörden Ihren Antrag auf internationalen Schutz prüfen. Dazu gehören die Rechte und Pflichten bei der Aufnahme, die in dieser Broschüre erklärt werden.</a:t>
            </a:r>
          </a:p>
        </p:txBody>
      </p:sp>
      <p:pic>
        <p:nvPicPr>
          <p:cNvPr id="3" name="Picture 2" descr="Ein Asylsuchender im Gespräch mit einem Mitarbeiter und dem Dolmetscher.">
            <a:extLst>
              <a:ext uri="{FF2B5EF4-FFF2-40B4-BE49-F238E27FC236}">
                <a16:creationId xmlns:a16="http://schemas.microsoft.com/office/drawing/2014/main" id="{975B1FDF-2765-D55F-454E-10F1C357ED37}"/>
              </a:ext>
            </a:extLst>
          </p:cNvPr>
          <p:cNvPicPr>
            <a:picLocks noChangeAspect="1"/>
          </p:cNvPicPr>
          <p:nvPr/>
        </p:nvPicPr>
        <p:blipFill>
          <a:blip r:embed="rId3"/>
          <a:srcRect t="6030" b="6030"/>
          <a:stretch/>
        </p:blipFill>
        <p:spPr>
          <a:xfrm>
            <a:off x="648000" y="2212317"/>
            <a:ext cx="3962843" cy="1883764"/>
          </a:xfrm>
          <a:prstGeom prst="rect">
            <a:avLst/>
          </a:prstGeom>
        </p:spPr>
      </p:pic>
      <p:sp>
        <p:nvSpPr>
          <p:cNvPr id="8" name="Subtitle 2">
            <a:extLst>
              <a:ext uri="{FF2B5EF4-FFF2-40B4-BE49-F238E27FC236}">
                <a16:creationId xmlns:a16="http://schemas.microsoft.com/office/drawing/2014/main" id="{22A4D52E-74C1-2BC1-D2B3-048123C58B74}"/>
              </a:ext>
            </a:extLst>
          </p:cNvPr>
          <p:cNvSpPr txBox="1">
            <a:spLocks/>
          </p:cNvSpPr>
          <p:nvPr/>
        </p:nvSpPr>
        <p:spPr>
          <a:xfrm>
            <a:off x="395487" y="4255591"/>
            <a:ext cx="4536000" cy="677000"/>
          </a:xfrm>
          <a:prstGeom prst="rect">
            <a:avLst/>
          </a:prstGeom>
        </p:spPr>
        <p:txBody>
          <a:bodyPr lIns="36000" tIns="36000" rIns="36000" bIns="3600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200"/>
              </a:spcAft>
            </a:pPr>
            <a:r>
              <a:rPr lang="de-DE" sz="1100" dirty="0"/>
              <a:t>Die Mitarbeitenden werden Sie auffordern, mit einer Unterschrift zu bestätigen, dass Sie die Informationen in dieser Broschüre erhalten haben. Sie bekommen weitere Informationen, bevor Sie Ihren Antrag registrieren. </a:t>
            </a:r>
          </a:p>
        </p:txBody>
      </p:sp>
      <p:sp>
        <p:nvSpPr>
          <p:cNvPr id="19" name="Subtitle 2">
            <a:extLst>
              <a:ext uri="{FF2B5EF4-FFF2-40B4-BE49-F238E27FC236}">
                <a16:creationId xmlns:a16="http://schemas.microsoft.com/office/drawing/2014/main" id="{56C8F5BF-5A96-F0C2-D0C8-EEED158DB1BA}"/>
              </a:ext>
            </a:extLst>
          </p:cNvPr>
          <p:cNvSpPr txBox="1">
            <a:spLocks/>
          </p:cNvSpPr>
          <p:nvPr/>
        </p:nvSpPr>
        <p:spPr>
          <a:xfrm>
            <a:off x="396000" y="5011491"/>
            <a:ext cx="4536000" cy="1733593"/>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400"/>
              </a:spcAft>
            </a:pPr>
            <a:r>
              <a:rPr lang="de-DE" dirty="0"/>
              <a:t>Bei Bedarf wird Ihnen </a:t>
            </a:r>
            <a:r>
              <a:rPr lang="de-DE" b="1" dirty="0">
                <a:cs typeface="Arial" panose="020B0604020202020204" pitchFamily="34" charset="0"/>
              </a:rPr>
              <a:t>eine Dolmetscherin oder ein Dolmetscher</a:t>
            </a:r>
            <a:r>
              <a:rPr lang="de-DE" dirty="0"/>
              <a:t> helfen, damit Sie sich mit den Mitarbeitenden in einer Sprache verständigen können, die Sie verstehen. Die Dolmetscherin/der Dolmetscher wird das, was Sie sagen, nicht an andere Personen weitergeben.</a:t>
            </a:r>
          </a:p>
          <a:p>
            <a:pPr>
              <a:lnSpc>
                <a:spcPct val="100000"/>
              </a:lnSpc>
              <a:spcAft>
                <a:spcPts val="400"/>
              </a:spcAft>
            </a:pPr>
            <a:r>
              <a:rPr lang="de-DE" b="1" dirty="0"/>
              <a:t>Weitere Informationen über das Asylverfahren und die Regeln, die dabei zu befolgen sind, finden Sie in anderen Broschüren. </a:t>
            </a:r>
          </a:p>
          <a:p>
            <a:pPr>
              <a:lnSpc>
                <a:spcPct val="100000"/>
              </a:lnSpc>
              <a:spcAft>
                <a:spcPts val="400"/>
              </a:spcAft>
            </a:pPr>
            <a:r>
              <a:rPr lang="de-DE" dirty="0"/>
              <a:t>Sie können sich auch an andere Organisationen wenden, die Sie kostenlos informieren und unterstützen. Eine Liste der Organisationen finden Sie am Ende dieser Broschüre. </a:t>
            </a:r>
          </a:p>
        </p:txBody>
      </p:sp>
      <p:sp>
        <p:nvSpPr>
          <p:cNvPr id="11" name="Slide Number Placeholder 10">
            <a:extLst>
              <a:ext uri="{FF2B5EF4-FFF2-40B4-BE49-F238E27FC236}">
                <a16:creationId xmlns:a16="http://schemas.microsoft.com/office/drawing/2014/main" id="{4A5617CB-7714-3997-2D8A-47B1FD93CAB6}"/>
              </a:ext>
            </a:extLst>
          </p:cNvPr>
          <p:cNvSpPr>
            <a:spLocks noGrp="1"/>
          </p:cNvSpPr>
          <p:nvPr>
            <p:ph type="sldNum" sz="quarter" idx="4"/>
          </p:nvPr>
        </p:nvSpPr>
        <p:spPr>
          <a:xfrm>
            <a:off x="2331254" y="7206070"/>
            <a:ext cx="665142" cy="202226"/>
          </a:xfrm>
        </p:spPr>
        <p:txBody>
          <a:bodyPr/>
          <a:lstStyle/>
          <a:p>
            <a:fld id="{B6360183-5C50-9547-BF60-B0F91079FE89}" type="slidenum">
              <a:rPr lang="en-LU" smtClean="0">
                <a:solidFill>
                  <a:schemeClr val="tx1"/>
                </a:solidFill>
              </a:rPr>
              <a:t>2</a:t>
            </a:fld>
            <a:endParaRPr lang="en-LU">
              <a:solidFill>
                <a:schemeClr val="tx1"/>
              </a:solidFill>
            </a:endParaRPr>
          </a:p>
        </p:txBody>
      </p:sp>
    </p:spTree>
    <p:extLst>
      <p:ext uri="{BB962C8B-B14F-4D97-AF65-F5344CB8AC3E}">
        <p14:creationId xmlns:p14="http://schemas.microsoft.com/office/powerpoint/2010/main" val="139962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1A6A6B-34B2-10AD-6B96-011BAB85C0DB}"/>
              </a:ext>
            </a:extLst>
          </p:cNvPr>
          <p:cNvSpPr>
            <a:spLocks noGrp="1"/>
          </p:cNvSpPr>
          <p:nvPr>
            <p:ph type="title" idx="4294967295"/>
          </p:nvPr>
        </p:nvSpPr>
        <p:spPr>
          <a:xfrm>
            <a:off x="366713" y="-1460500"/>
            <a:ext cx="4594225" cy="1460500"/>
          </a:xfrm>
          <a:prstGeom prst="rect">
            <a:avLst/>
          </a:prstGeom>
        </p:spPr>
        <p:txBody>
          <a:bodyPr anchor="b"/>
          <a:lstStyle/>
          <a:p>
            <a:r>
              <a:rPr lang="de-DE" b="0">
                <a:ea typeface=""/>
              </a:rPr>
              <a:t>REGELN FÜR ASYLANTRÄGE UND REISEN IN ANDERE EU+-LÄNDER</a:t>
            </a:r>
          </a:p>
        </p:txBody>
      </p:sp>
      <p:sp>
        <p:nvSpPr>
          <p:cNvPr id="17" name="Title 1">
            <a:extLst>
              <a:ext uri="{FF2B5EF4-FFF2-40B4-BE49-F238E27FC236}">
                <a16:creationId xmlns:a16="http://schemas.microsoft.com/office/drawing/2014/main" id="{6B614691-7BC8-D2E0-3F59-051C808D4DB6}"/>
              </a:ext>
            </a:extLst>
          </p:cNvPr>
          <p:cNvSpPr txBox="1">
            <a:spLocks/>
          </p:cNvSpPr>
          <p:nvPr/>
        </p:nvSpPr>
        <p:spPr>
          <a:xfrm>
            <a:off x="432000" y="360000"/>
            <a:ext cx="4536000" cy="411257"/>
          </a:xfrm>
          <a:prstGeom prst="rect">
            <a:avLst/>
          </a:prstGeom>
        </p:spPr>
        <p:txBody>
          <a:bodyPr wrap="square" lIns="36000" tIns="36000" rIns="36000" bIns="36000" numCol="1" anchor="t" anchorCtr="0">
            <a:spAutoFit/>
          </a:bodyPr>
          <a:lstStyle>
            <a:lvl1pPr algn="l" defTabSz="914400" rtl="0" eaLnBrk="1" latinLnBrk="0" hangingPunct="1">
              <a:lnSpc>
                <a:spcPct val="100000"/>
              </a:lnSpc>
              <a:spcBef>
                <a:spcPct val="0"/>
              </a:spcBef>
              <a:buNone/>
              <a:defRPr sz="1400" b="1" kern="1200">
                <a:solidFill>
                  <a:srgbClr val="24234C"/>
                </a:solidFill>
                <a:latin typeface="Calibri" panose="020F0502020204030204" pitchFamily="34" charset="0"/>
                <a:ea typeface="Verdana" panose="020B0604030504040204" pitchFamily="34" charset="0"/>
                <a:cs typeface="Calibri" panose="020F0502020204030204" pitchFamily="34" charset="0"/>
              </a:defRPr>
            </a:lvl1pPr>
          </a:lstStyle>
          <a:p>
            <a:r>
              <a:rPr lang="de-DE" sz="1100" dirty="0"/>
              <a:t>Sie befinden sich jetzt in Deutschland. Das ist ein EU+-Land. </a:t>
            </a:r>
          </a:p>
          <a:p>
            <a:r>
              <a:rPr lang="de-DE" sz="1100" dirty="0"/>
              <a:t>Die EU+-Länder sind:</a:t>
            </a:r>
          </a:p>
        </p:txBody>
      </p:sp>
      <p:pic>
        <p:nvPicPr>
          <p:cNvPr id="16" name="Picture 15">
            <a:extLst>
              <a:ext uri="{FF2B5EF4-FFF2-40B4-BE49-F238E27FC236}">
                <a16:creationId xmlns:a16="http://schemas.microsoft.com/office/drawing/2014/main" id="{1524F6C5-9260-5223-9F30-F3D2A6F3F9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3185" y="845050"/>
            <a:ext cx="212319" cy="284088"/>
          </a:xfrm>
          <a:prstGeom prst="rect">
            <a:avLst/>
          </a:prstGeom>
        </p:spPr>
      </p:pic>
      <p:sp>
        <p:nvSpPr>
          <p:cNvPr id="15" name="Subtitle 2">
            <a:extLst>
              <a:ext uri="{FF2B5EF4-FFF2-40B4-BE49-F238E27FC236}">
                <a16:creationId xmlns:a16="http://schemas.microsoft.com/office/drawing/2014/main" id="{3BC27D68-DF88-4FC7-E8BA-9F8C17401347}"/>
              </a:ext>
            </a:extLst>
          </p:cNvPr>
          <p:cNvSpPr txBox="1">
            <a:spLocks/>
          </p:cNvSpPr>
          <p:nvPr/>
        </p:nvSpPr>
        <p:spPr>
          <a:xfrm>
            <a:off x="791309" y="805816"/>
            <a:ext cx="4140691" cy="86484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None/>
            </a:pPr>
            <a:r>
              <a:rPr lang="de-DE" dirty="0"/>
              <a:t>die 27 Mitgliedstaaten der Europäischen Union: Belgien, Bulgarien, Dänemark, Deutschland, Estland, Finnland, Frankreich, Griechenland, Irland, Italien, Kroatien, Lettland, Litauen, Luxemburg, Malta, Niederlande, Österreich, Polen, Portugal, Rumänien, Slowakei, Slowenien, Spanien, Schweden, Tschechien, Ungarn, Zypern</a:t>
            </a:r>
          </a:p>
        </p:txBody>
      </p:sp>
      <p:pic>
        <p:nvPicPr>
          <p:cNvPr id="14" name="Picture 13">
            <a:extLst>
              <a:ext uri="{FF2B5EF4-FFF2-40B4-BE49-F238E27FC236}">
                <a16:creationId xmlns:a16="http://schemas.microsoft.com/office/drawing/2014/main" id="{87975CC9-74F1-EFE7-71F7-3E9DB55546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3185" y="1789370"/>
            <a:ext cx="212319" cy="284088"/>
          </a:xfrm>
          <a:prstGeom prst="rect">
            <a:avLst/>
          </a:prstGeom>
        </p:spPr>
      </p:pic>
      <p:sp>
        <p:nvSpPr>
          <p:cNvPr id="2" name="Subtitle 2">
            <a:extLst>
              <a:ext uri="{FF2B5EF4-FFF2-40B4-BE49-F238E27FC236}">
                <a16:creationId xmlns:a16="http://schemas.microsoft.com/office/drawing/2014/main" id="{92E19AFC-9D51-24D1-22E4-3E963DA7F677}"/>
              </a:ext>
            </a:extLst>
          </p:cNvPr>
          <p:cNvSpPr txBox="1">
            <a:spLocks/>
          </p:cNvSpPr>
          <p:nvPr/>
        </p:nvSpPr>
        <p:spPr>
          <a:xfrm>
            <a:off x="791134" y="1811784"/>
            <a:ext cx="4140691" cy="229922"/>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de-DE"/>
              <a:t>und 4 weitere Länder: Island, Liechtenstein, Norwegen und die Schweiz.</a:t>
            </a:r>
          </a:p>
        </p:txBody>
      </p:sp>
      <p:sp>
        <p:nvSpPr>
          <p:cNvPr id="5" name="Rectangle 4">
            <a:extLst>
              <a:ext uri="{FF2B5EF4-FFF2-40B4-BE49-F238E27FC236}">
                <a16:creationId xmlns:a16="http://schemas.microsoft.com/office/drawing/2014/main" id="{FC4B9DAB-4881-A3B8-463D-D80D9CE7C1F9}"/>
              </a:ext>
              <a:ext uri="{C183D7F6-B498-43B3-948B-1728B52AA6E4}">
                <adec:decorative xmlns:adec="http://schemas.microsoft.com/office/drawing/2017/decorative" val="1"/>
              </a:ext>
            </a:extLst>
          </p:cNvPr>
          <p:cNvSpPr/>
          <p:nvPr/>
        </p:nvSpPr>
        <p:spPr>
          <a:xfrm>
            <a:off x="216000" y="2399587"/>
            <a:ext cx="4896000" cy="4495199"/>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8" name="Title 1">
            <a:extLst>
              <a:ext uri="{FF2B5EF4-FFF2-40B4-BE49-F238E27FC236}">
                <a16:creationId xmlns:a16="http://schemas.microsoft.com/office/drawing/2014/main" id="{DB96780D-4023-D52F-69BD-0C098541F458}"/>
              </a:ext>
            </a:extLst>
          </p:cNvPr>
          <p:cNvSpPr txBox="1">
            <a:spLocks/>
          </p:cNvSpPr>
          <p:nvPr/>
        </p:nvSpPr>
        <p:spPr>
          <a:xfrm>
            <a:off x="396000" y="2548246"/>
            <a:ext cx="4536000" cy="266602"/>
          </a:xfrm>
          <a:prstGeom prst="rect">
            <a:avLst/>
          </a:prstGeom>
        </p:spPr>
        <p:txBody>
          <a:bodyPr lIns="36000" tIns="36000" rIns="36000" bIns="3600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e-DE" sz="1400">
                <a:solidFill>
                  <a:srgbClr val="C00000"/>
                </a:solidFill>
                <a:latin typeface="Calibri" panose="020F0502020204030204" pitchFamily="34" charset="0"/>
                <a:cs typeface="Calibri" panose="020F0502020204030204" pitchFamily="34" charset="0"/>
              </a:rPr>
              <a:t>Achtung!</a:t>
            </a:r>
          </a:p>
        </p:txBody>
      </p:sp>
      <p:sp>
        <p:nvSpPr>
          <p:cNvPr id="7" name="Subtitle 2">
            <a:extLst>
              <a:ext uri="{FF2B5EF4-FFF2-40B4-BE49-F238E27FC236}">
                <a16:creationId xmlns:a16="http://schemas.microsoft.com/office/drawing/2014/main" id="{7FBBF04F-034F-0428-DEEF-36AE0012E161}"/>
              </a:ext>
            </a:extLst>
          </p:cNvPr>
          <p:cNvSpPr>
            <a:spLocks noGrp="1"/>
          </p:cNvSpPr>
          <p:nvPr>
            <p:ph type="subTitle" idx="1"/>
          </p:nvPr>
        </p:nvSpPr>
        <p:spPr>
          <a:xfrm>
            <a:off x="395825" y="2955968"/>
            <a:ext cx="4536000" cy="750576"/>
          </a:xfrm>
        </p:spPr>
        <p:txBody>
          <a:bodyPr/>
          <a:lstStyle/>
          <a:p>
            <a:pPr>
              <a:lnSpc>
                <a:spcPct val="110000"/>
              </a:lnSpc>
              <a:spcBef>
                <a:spcPts val="0"/>
              </a:spcBef>
              <a:spcAft>
                <a:spcPts val="400"/>
              </a:spcAft>
              <a:buNone/>
            </a:pPr>
            <a:r>
              <a:rPr lang="de-DE" dirty="0"/>
              <a:t>Es gibt Vorschriften für die Beantragung von Asyl und Reisen in andere EU+-Länder.</a:t>
            </a:r>
          </a:p>
        </p:txBody>
      </p:sp>
      <p:pic>
        <p:nvPicPr>
          <p:cNvPr id="11" name="Picture 10">
            <a:extLst>
              <a:ext uri="{FF2B5EF4-FFF2-40B4-BE49-F238E27FC236}">
                <a16:creationId xmlns:a16="http://schemas.microsoft.com/office/drawing/2014/main" id="{18B42BE6-AFC8-4950-87EA-634C25EEE3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1798" y="3588566"/>
            <a:ext cx="531421" cy="531421"/>
          </a:xfrm>
          <a:prstGeom prst="rect">
            <a:avLst/>
          </a:prstGeom>
        </p:spPr>
      </p:pic>
      <p:sp>
        <p:nvSpPr>
          <p:cNvPr id="8" name="Subtitle 2">
            <a:extLst>
              <a:ext uri="{FF2B5EF4-FFF2-40B4-BE49-F238E27FC236}">
                <a16:creationId xmlns:a16="http://schemas.microsoft.com/office/drawing/2014/main" id="{FE6F8356-BDF0-2DB7-EC01-5594FD56B9F1}"/>
              </a:ext>
            </a:extLst>
          </p:cNvPr>
          <p:cNvSpPr txBox="1">
            <a:spLocks/>
          </p:cNvSpPr>
          <p:nvPr/>
        </p:nvSpPr>
        <p:spPr>
          <a:xfrm>
            <a:off x="1116000" y="3546872"/>
            <a:ext cx="3816000" cy="601583"/>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10000"/>
              </a:lnSpc>
              <a:spcBef>
                <a:spcPts val="0"/>
              </a:spcBef>
            </a:pPr>
            <a:r>
              <a:rPr lang="de-DE" sz="1100" b="1">
                <a:effectLst/>
                <a:latin typeface="Calibri" panose="020F0502020204030204" pitchFamily="34" charset="0"/>
                <a:ea typeface="Calibri"/>
                <a:cs typeface="Arial" panose="020B0604020202020204" pitchFamily="34" charset="0"/>
              </a:rPr>
              <a:t>Sie müssen in dem EU+-Land, in dem Sie zuerst angekommen sind, Asyl beantragen und Ihren Antrag registrieren</a:t>
            </a:r>
            <a:r>
              <a:rPr lang="de-DE" sz="1100">
                <a:effectLst/>
                <a:latin typeface="Calibri" panose="020F0502020204030204" pitchFamily="34" charset="0"/>
                <a:ea typeface="Calibri"/>
                <a:cs typeface="Arial" panose="020B0604020202020204" pitchFamily="34" charset="0"/>
              </a:rPr>
              <a:t>, wenn die Behörden Ihren nichts anderes gesagt haben.</a:t>
            </a:r>
          </a:p>
        </p:txBody>
      </p:sp>
      <p:pic>
        <p:nvPicPr>
          <p:cNvPr id="12" name="Picture 11">
            <a:extLst>
              <a:ext uri="{FF2B5EF4-FFF2-40B4-BE49-F238E27FC236}">
                <a16:creationId xmlns:a16="http://schemas.microsoft.com/office/drawing/2014/main" id="{82D49197-29FF-6587-F586-B23475E0719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1798" y="4443006"/>
            <a:ext cx="531421" cy="531421"/>
          </a:xfrm>
          <a:prstGeom prst="rect">
            <a:avLst/>
          </a:prstGeom>
        </p:spPr>
      </p:pic>
      <p:sp>
        <p:nvSpPr>
          <p:cNvPr id="9" name="Subtitle 2">
            <a:extLst>
              <a:ext uri="{FF2B5EF4-FFF2-40B4-BE49-F238E27FC236}">
                <a16:creationId xmlns:a16="http://schemas.microsoft.com/office/drawing/2014/main" id="{B08B3EF7-D410-8422-A6E9-B3AFB2CA0E1B}"/>
              </a:ext>
            </a:extLst>
          </p:cNvPr>
          <p:cNvSpPr txBox="1">
            <a:spLocks/>
          </p:cNvSpPr>
          <p:nvPr/>
        </p:nvSpPr>
        <p:spPr>
          <a:xfrm>
            <a:off x="1116000" y="4388828"/>
            <a:ext cx="3816000" cy="943053"/>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10000"/>
              </a:lnSpc>
              <a:spcBef>
                <a:spcPts val="0"/>
              </a:spcBef>
            </a:pPr>
            <a:r>
              <a:rPr lang="de-DE" sz="1100" b="1" dirty="0">
                <a:effectLst/>
                <a:latin typeface="Calibri" panose="020F0502020204030204" pitchFamily="34" charset="0"/>
                <a:ea typeface="Calibri"/>
                <a:cs typeface="Arial" panose="020B0604020202020204" pitchFamily="34" charset="0"/>
              </a:rPr>
              <a:t>Nur ein EU+-Land ist für die Prüfung Ihres Asylantrags zuständig. </a:t>
            </a:r>
            <a:r>
              <a:rPr lang="de-DE" sz="1100" dirty="0">
                <a:effectLst/>
                <a:latin typeface="Calibri" panose="020F0502020204030204" pitchFamily="34" charset="0"/>
                <a:ea typeface="Calibri"/>
                <a:cs typeface="Arial" panose="020B0604020202020204" pitchFamily="34" charset="0"/>
              </a:rPr>
              <a:t>Die Behörden </a:t>
            </a:r>
            <a:r>
              <a:rPr lang="de-DE" sz="1100" dirty="0">
                <a:ea typeface="Calibri"/>
                <a:cs typeface="Arial" panose="020B0604020202020204" pitchFamily="34" charset="0"/>
              </a:rPr>
              <a:t>in Deutschland </a:t>
            </a:r>
            <a:r>
              <a:rPr lang="de-DE" sz="1100" dirty="0">
                <a:effectLst/>
                <a:latin typeface="Calibri" panose="020F0502020204030204" pitchFamily="34" charset="0"/>
                <a:ea typeface="Calibri"/>
                <a:cs typeface="Arial" panose="020B0604020202020204" pitchFamily="34" charset="0"/>
              </a:rPr>
              <a:t>bestimmen mit einem Verfahren, welches EU+-Land für Ihren Asylantrag zuständig ist.</a:t>
            </a:r>
          </a:p>
        </p:txBody>
      </p:sp>
      <p:pic>
        <p:nvPicPr>
          <p:cNvPr id="13" name="Picture 12">
            <a:extLst>
              <a:ext uri="{FF2B5EF4-FFF2-40B4-BE49-F238E27FC236}">
                <a16:creationId xmlns:a16="http://schemas.microsoft.com/office/drawing/2014/main" id="{B4AFD692-6AF1-0441-1216-8CC8EEE9D82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1798" y="5366117"/>
            <a:ext cx="531421" cy="531421"/>
          </a:xfrm>
          <a:prstGeom prst="rect">
            <a:avLst/>
          </a:prstGeom>
        </p:spPr>
      </p:pic>
      <p:sp>
        <p:nvSpPr>
          <p:cNvPr id="10" name="Subtitle 2">
            <a:extLst>
              <a:ext uri="{FF2B5EF4-FFF2-40B4-BE49-F238E27FC236}">
                <a16:creationId xmlns:a16="http://schemas.microsoft.com/office/drawing/2014/main" id="{6D7F6E08-5E11-FCD6-0A9A-B25DF4B88358}"/>
              </a:ext>
            </a:extLst>
          </p:cNvPr>
          <p:cNvSpPr txBox="1">
            <a:spLocks/>
          </p:cNvSpPr>
          <p:nvPr/>
        </p:nvSpPr>
        <p:spPr>
          <a:xfrm>
            <a:off x="1116000" y="5319248"/>
            <a:ext cx="3852000" cy="1173225"/>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10000"/>
              </a:lnSpc>
              <a:spcBef>
                <a:spcPts val="0"/>
              </a:spcBef>
            </a:pPr>
            <a:r>
              <a:rPr lang="de-DE" sz="1100" b="1" dirty="0">
                <a:cs typeface="Arial" panose="020B0604020202020204" pitchFamily="34" charset="0"/>
              </a:rPr>
              <a:t>Sie müssen in Deutschland b</a:t>
            </a:r>
            <a:r>
              <a:rPr lang="de-DE" sz="1100" b="1" dirty="0">
                <a:effectLst/>
                <a:ea typeface=""/>
                <a:cs typeface="Arial" panose="020B0604020202020204" pitchFamily="34" charset="0"/>
              </a:rPr>
              <a:t>leiben. </a:t>
            </a:r>
            <a:r>
              <a:rPr lang="de-DE" sz="1100" b="1" dirty="0">
                <a:ea typeface=""/>
                <a:cs typeface="Arial" panose="020B0604020202020204" pitchFamily="34" charset="0"/>
              </a:rPr>
              <a:t>Ohne die Erlaubnis der Behörden </a:t>
            </a:r>
            <a:r>
              <a:rPr lang="de-DE" sz="1100" b="1" dirty="0">
                <a:effectLst/>
                <a:ea typeface=""/>
                <a:cs typeface="Arial" panose="020B0604020202020204" pitchFamily="34" charset="0"/>
              </a:rPr>
              <a:t>dürfen Sie nicht in ein anderes EU+-Land reisen.</a:t>
            </a:r>
            <a:r>
              <a:rPr lang="de-DE" sz="1100" b="1" dirty="0">
                <a:ea typeface=""/>
                <a:cs typeface="Arial" panose="020B0604020202020204" pitchFamily="34" charset="0"/>
              </a:rPr>
              <a:t> </a:t>
            </a:r>
            <a:r>
              <a:rPr lang="de-DE" sz="1100" dirty="0">
                <a:cs typeface="Arial" panose="020B0604020202020204" pitchFamily="34" charset="0"/>
              </a:rPr>
              <a:t>Wenn Sie in ein anderes Land reisen, hat das Folgen, die nicht gut für Sie sind. Ihr Asylverfahren in Deutschland kann eingestellt werden. Ihre Bewegungsfreiheit in dem anderen Land könnte eingeschränkt werden. Zudem werden einige Dienstleistungen im Zusammenhang mit der Aufnahme gestrichen. </a:t>
            </a:r>
          </a:p>
        </p:txBody>
      </p:sp>
      <p:sp>
        <p:nvSpPr>
          <p:cNvPr id="3" name="Slide Number Placeholder 2">
            <a:extLst>
              <a:ext uri="{FF2B5EF4-FFF2-40B4-BE49-F238E27FC236}">
                <a16:creationId xmlns:a16="http://schemas.microsoft.com/office/drawing/2014/main" id="{4B204655-EB36-C667-219E-EA8FDEFD2477}"/>
              </a:ext>
            </a:extLst>
          </p:cNvPr>
          <p:cNvSpPr>
            <a:spLocks noGrp="1"/>
          </p:cNvSpPr>
          <p:nvPr>
            <p:ph type="sldNum" sz="quarter" idx="4"/>
          </p:nvPr>
        </p:nvSpPr>
        <p:spPr/>
        <p:txBody>
          <a:bodyPr/>
          <a:lstStyle/>
          <a:p>
            <a:fld id="{40D27072-F98D-D44B-838D-C2300481805D}" type="slidenum">
              <a:rPr lang="en-LU" smtClean="0">
                <a:solidFill>
                  <a:schemeClr val="tx1"/>
                </a:solidFill>
              </a:rPr>
              <a:pPr/>
              <a:t>3</a:t>
            </a:fld>
            <a:endParaRPr lang="en-LU">
              <a:solidFill>
                <a:schemeClr val="tx1"/>
              </a:solidFill>
            </a:endParaRPr>
          </a:p>
        </p:txBody>
      </p:sp>
    </p:spTree>
    <p:extLst>
      <p:ext uri="{BB962C8B-B14F-4D97-AF65-F5344CB8AC3E}">
        <p14:creationId xmlns:p14="http://schemas.microsoft.com/office/powerpoint/2010/main" val="78523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B712-3C68-F4B0-08FC-C2E7A84E3268}"/>
              </a:ext>
            </a:extLst>
          </p:cNvPr>
          <p:cNvSpPr>
            <a:spLocks noGrp="1"/>
          </p:cNvSpPr>
          <p:nvPr>
            <p:ph type="ctrTitle"/>
          </p:nvPr>
        </p:nvSpPr>
        <p:spPr>
          <a:xfrm>
            <a:off x="648000" y="342000"/>
            <a:ext cx="4284000" cy="252752"/>
          </a:xfrm>
        </p:spPr>
        <p:txBody>
          <a:bodyPr/>
          <a:lstStyle/>
          <a:p>
            <a:r>
              <a:rPr lang="de-DE" sz="1300" b="1">
                <a:solidFill>
                  <a:srgbClr val="24234C"/>
                </a:solidFill>
              </a:rPr>
              <a:t>WAS WERDEN SIE BEKOMMEN?</a:t>
            </a:r>
          </a:p>
        </p:txBody>
      </p:sp>
      <p:sp>
        <p:nvSpPr>
          <p:cNvPr id="3" name="Subtitle 2">
            <a:extLst>
              <a:ext uri="{FF2B5EF4-FFF2-40B4-BE49-F238E27FC236}">
                <a16:creationId xmlns:a16="http://schemas.microsoft.com/office/drawing/2014/main" id="{D09B31F7-F83E-CEF9-F25C-3E4D27E48BDB}"/>
              </a:ext>
            </a:extLst>
          </p:cNvPr>
          <p:cNvSpPr>
            <a:spLocks noGrp="1"/>
          </p:cNvSpPr>
          <p:nvPr>
            <p:ph type="subTitle" idx="1"/>
          </p:nvPr>
        </p:nvSpPr>
        <p:spPr>
          <a:xfrm>
            <a:off x="396000" y="720000"/>
            <a:ext cx="4536000" cy="440173"/>
          </a:xfrm>
        </p:spPr>
        <p:txBody>
          <a:bodyPr/>
          <a:lstStyle/>
          <a:p>
            <a:pPr>
              <a:spcAft>
                <a:spcPts val="400"/>
              </a:spcAft>
            </a:pPr>
            <a:r>
              <a:rPr lang="de-DE" dirty="0">
                <a:highlight>
                  <a:srgbClr val="FFFFB4"/>
                </a:highlight>
              </a:rPr>
              <a:t>Je nach Ihrer persönlichen und finanziellen Situation bekommen Sie Folgendes:</a:t>
            </a:r>
          </a:p>
        </p:txBody>
      </p:sp>
      <p:pic>
        <p:nvPicPr>
          <p:cNvPr id="48" name="Picture 47">
            <a:extLst>
              <a:ext uri="{FF2B5EF4-FFF2-40B4-BE49-F238E27FC236}">
                <a16:creationId xmlns:a16="http://schemas.microsoft.com/office/drawing/2014/main" id="{EDA80B8A-E504-07B1-379C-CFDD1997B3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1112" y="1560831"/>
            <a:ext cx="764259" cy="764259"/>
          </a:xfrm>
          <a:prstGeom prst="rect">
            <a:avLst/>
          </a:prstGeom>
        </p:spPr>
      </p:pic>
      <p:sp>
        <p:nvSpPr>
          <p:cNvPr id="4" name="Subtitle 2">
            <a:extLst>
              <a:ext uri="{FF2B5EF4-FFF2-40B4-BE49-F238E27FC236}">
                <a16:creationId xmlns:a16="http://schemas.microsoft.com/office/drawing/2014/main" id="{2529F078-DAD4-E769-95B0-B448B97DC15D}"/>
              </a:ext>
            </a:extLst>
          </p:cNvPr>
          <p:cNvSpPr txBox="1">
            <a:spLocks/>
          </p:cNvSpPr>
          <p:nvPr/>
        </p:nvSpPr>
        <p:spPr>
          <a:xfrm>
            <a:off x="1351686" y="1682480"/>
            <a:ext cx="1135267" cy="761655"/>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 indent="-109728" defTabSz="360000">
              <a:lnSpc>
                <a:spcPct val="100000"/>
              </a:lnSpc>
              <a:spcBef>
                <a:spcPts val="0"/>
              </a:spcBef>
              <a:spcAft>
                <a:spcPts val="200"/>
              </a:spcAft>
              <a:buFont typeface="Arial" panose="020B0604020202020204" pitchFamily="34" charset="0"/>
              <a:buChar char="•"/>
            </a:pPr>
            <a:r>
              <a:rPr lang="de-DE" sz="1100">
                <a:highlight>
                  <a:srgbClr val="FFFFB4"/>
                </a:highlight>
              </a:rPr>
              <a:t>einen Platz zum Schlafen</a:t>
            </a:r>
          </a:p>
        </p:txBody>
      </p:sp>
      <p:pic>
        <p:nvPicPr>
          <p:cNvPr id="13" name="Picture 12">
            <a:extLst>
              <a:ext uri="{FF2B5EF4-FFF2-40B4-BE49-F238E27FC236}">
                <a16:creationId xmlns:a16="http://schemas.microsoft.com/office/drawing/2014/main" id="{98E72707-2F7E-11F6-4BCE-1A1E56EB6D0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96440" y="1590965"/>
            <a:ext cx="731521" cy="731521"/>
          </a:xfrm>
          <a:prstGeom prst="rect">
            <a:avLst/>
          </a:prstGeom>
        </p:spPr>
      </p:pic>
      <p:sp>
        <p:nvSpPr>
          <p:cNvPr id="34" name="Subtitle 2">
            <a:extLst>
              <a:ext uri="{FF2B5EF4-FFF2-40B4-BE49-F238E27FC236}">
                <a16:creationId xmlns:a16="http://schemas.microsoft.com/office/drawing/2014/main" id="{CC66482B-E536-A439-EA6F-1F62F5DF1333}"/>
              </a:ext>
            </a:extLst>
          </p:cNvPr>
          <p:cNvSpPr txBox="1">
            <a:spLocks/>
          </p:cNvSpPr>
          <p:nvPr/>
        </p:nvSpPr>
        <p:spPr>
          <a:xfrm>
            <a:off x="3754904" y="1682134"/>
            <a:ext cx="1177095" cy="734125"/>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 indent="-109728" defTabSz="360000">
              <a:lnSpc>
                <a:spcPct val="100000"/>
              </a:lnSpc>
              <a:spcBef>
                <a:spcPts val="0"/>
              </a:spcBef>
              <a:spcAft>
                <a:spcPts val="200"/>
              </a:spcAft>
              <a:buFont typeface="Arial" panose="020B0604020202020204" pitchFamily="34" charset="0"/>
              <a:buChar char="•"/>
            </a:pPr>
            <a:r>
              <a:rPr lang="de-DE" sz="1100">
                <a:highlight>
                  <a:srgbClr val="FFFFB4"/>
                </a:highlight>
              </a:rPr>
              <a:t>Produkte für die Körperpflege</a:t>
            </a:r>
          </a:p>
        </p:txBody>
      </p:sp>
      <p:pic>
        <p:nvPicPr>
          <p:cNvPr id="46" name="Picture 45">
            <a:extLst>
              <a:ext uri="{FF2B5EF4-FFF2-40B4-BE49-F238E27FC236}">
                <a16:creationId xmlns:a16="http://schemas.microsoft.com/office/drawing/2014/main" id="{42FE307E-C919-4736-6502-4E92DDC8866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1247" y="2675161"/>
            <a:ext cx="758570" cy="734865"/>
          </a:xfrm>
          <a:prstGeom prst="rect">
            <a:avLst/>
          </a:prstGeom>
        </p:spPr>
      </p:pic>
      <p:sp>
        <p:nvSpPr>
          <p:cNvPr id="21" name="Subtitle 2">
            <a:extLst>
              <a:ext uri="{FF2B5EF4-FFF2-40B4-BE49-F238E27FC236}">
                <a16:creationId xmlns:a16="http://schemas.microsoft.com/office/drawing/2014/main" id="{D9B72656-18B0-A4FE-1895-53B4E69AC5D5}"/>
              </a:ext>
            </a:extLst>
          </p:cNvPr>
          <p:cNvSpPr txBox="1">
            <a:spLocks/>
          </p:cNvSpPr>
          <p:nvPr/>
        </p:nvSpPr>
        <p:spPr>
          <a:xfrm>
            <a:off x="1340710" y="2791004"/>
            <a:ext cx="1166352" cy="740671"/>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 indent="-109728" defTabSz="360000">
              <a:lnSpc>
                <a:spcPct val="100000"/>
              </a:lnSpc>
              <a:spcBef>
                <a:spcPts val="0"/>
              </a:spcBef>
              <a:spcAft>
                <a:spcPts val="200"/>
              </a:spcAft>
              <a:buFont typeface="Arial" panose="020B0604020202020204" pitchFamily="34" charset="0"/>
              <a:buChar char="•"/>
            </a:pPr>
            <a:r>
              <a:rPr lang="de-DE" sz="1100">
                <a:highlight>
                  <a:srgbClr val="FFFFB4"/>
                </a:highlight>
              </a:rPr>
              <a:t>Essen</a:t>
            </a:r>
          </a:p>
        </p:txBody>
      </p:sp>
      <p:pic>
        <p:nvPicPr>
          <p:cNvPr id="11" name="Picture 10">
            <a:extLst>
              <a:ext uri="{FF2B5EF4-FFF2-40B4-BE49-F238E27FC236}">
                <a16:creationId xmlns:a16="http://schemas.microsoft.com/office/drawing/2014/main" id="{85ECC007-F083-4F25-F332-2A399AB5780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96440" y="2675161"/>
            <a:ext cx="731521" cy="731521"/>
          </a:xfrm>
          <a:prstGeom prst="rect">
            <a:avLst/>
          </a:prstGeom>
        </p:spPr>
      </p:pic>
      <p:sp>
        <p:nvSpPr>
          <p:cNvPr id="8" name="Subtitle 2">
            <a:extLst>
              <a:ext uri="{FF2B5EF4-FFF2-40B4-BE49-F238E27FC236}">
                <a16:creationId xmlns:a16="http://schemas.microsoft.com/office/drawing/2014/main" id="{10C3EE9B-60D9-CA32-3CEC-49AA485FE44A}"/>
              </a:ext>
            </a:extLst>
          </p:cNvPr>
          <p:cNvSpPr txBox="1">
            <a:spLocks/>
          </p:cNvSpPr>
          <p:nvPr/>
        </p:nvSpPr>
        <p:spPr>
          <a:xfrm>
            <a:off x="3739461" y="2791004"/>
            <a:ext cx="1192538" cy="731522"/>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 indent="-109728" defTabSz="360000">
              <a:lnSpc>
                <a:spcPct val="100000"/>
              </a:lnSpc>
              <a:spcBef>
                <a:spcPts val="0"/>
              </a:spcBef>
              <a:spcAft>
                <a:spcPts val="200"/>
              </a:spcAft>
              <a:buFont typeface="Arial" panose="020B0604020202020204" pitchFamily="34" charset="0"/>
              <a:buChar char="•"/>
            </a:pPr>
            <a:r>
              <a:rPr lang="de-DE" sz="1100">
                <a:highlight>
                  <a:srgbClr val="FFFFB4"/>
                </a:highlight>
              </a:rPr>
              <a:t>Kleidung</a:t>
            </a:r>
          </a:p>
        </p:txBody>
      </p:sp>
      <p:sp>
        <p:nvSpPr>
          <p:cNvPr id="5" name="Subtitle 2">
            <a:extLst>
              <a:ext uri="{FF2B5EF4-FFF2-40B4-BE49-F238E27FC236}">
                <a16:creationId xmlns:a16="http://schemas.microsoft.com/office/drawing/2014/main" id="{3989A44C-A5F2-FA7A-2981-44AA38EE2EBA}"/>
              </a:ext>
            </a:extLst>
          </p:cNvPr>
          <p:cNvSpPr txBox="1">
            <a:spLocks/>
          </p:cNvSpPr>
          <p:nvPr/>
        </p:nvSpPr>
        <p:spPr>
          <a:xfrm>
            <a:off x="1353774" y="3921314"/>
            <a:ext cx="2306575" cy="763239"/>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highlight>
                  <a:srgbClr val="FFFFB4"/>
                </a:highlight>
              </a:rPr>
              <a:t>Geld für den täglichen Bedarf</a:t>
            </a:r>
          </a:p>
        </p:txBody>
      </p:sp>
      <p:pic>
        <p:nvPicPr>
          <p:cNvPr id="36" name="Picture 35">
            <a:extLst>
              <a:ext uri="{FF2B5EF4-FFF2-40B4-BE49-F238E27FC236}">
                <a16:creationId xmlns:a16="http://schemas.microsoft.com/office/drawing/2014/main" id="{F4AF57CB-D342-DF84-0442-3EEC6138FCE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51112" y="3807723"/>
            <a:ext cx="763239" cy="763239"/>
          </a:xfrm>
          <a:prstGeom prst="rect">
            <a:avLst/>
          </a:prstGeom>
        </p:spPr>
      </p:pic>
      <p:sp>
        <p:nvSpPr>
          <p:cNvPr id="6" name="Slide Number Placeholder 5">
            <a:extLst>
              <a:ext uri="{FF2B5EF4-FFF2-40B4-BE49-F238E27FC236}">
                <a16:creationId xmlns:a16="http://schemas.microsoft.com/office/drawing/2014/main" id="{FDD03635-49F9-4DB6-CFDA-4C46EC34EE89}"/>
              </a:ext>
            </a:extLst>
          </p:cNvPr>
          <p:cNvSpPr>
            <a:spLocks noGrp="1"/>
          </p:cNvSpPr>
          <p:nvPr>
            <p:ph type="sldNum" sz="quarter" idx="4"/>
          </p:nvPr>
        </p:nvSpPr>
        <p:spPr>
          <a:xfrm>
            <a:off x="2331254" y="7206070"/>
            <a:ext cx="665142" cy="202226"/>
          </a:xfrm>
        </p:spPr>
        <p:txBody>
          <a:bodyPr/>
          <a:lstStyle/>
          <a:p>
            <a:fld id="{B6360183-5C50-9547-BF60-B0F91079FE89}" type="slidenum">
              <a:rPr lang="en-LU" smtClean="0">
                <a:solidFill>
                  <a:schemeClr val="tx1"/>
                </a:solidFill>
              </a:rPr>
              <a:t>4</a:t>
            </a:fld>
            <a:endParaRPr lang="en-LU">
              <a:solidFill>
                <a:schemeClr val="tx1"/>
              </a:solidFill>
            </a:endParaRPr>
          </a:p>
        </p:txBody>
      </p:sp>
    </p:spTree>
    <p:extLst>
      <p:ext uri="{BB962C8B-B14F-4D97-AF65-F5344CB8AC3E}">
        <p14:creationId xmlns:p14="http://schemas.microsoft.com/office/powerpoint/2010/main" val="233224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1097-652C-BD80-9FD6-6E2FE263F2DC}"/>
              </a:ext>
            </a:extLst>
          </p:cNvPr>
          <p:cNvSpPr>
            <a:spLocks noGrp="1"/>
          </p:cNvSpPr>
          <p:nvPr>
            <p:ph type="ctrTitle"/>
          </p:nvPr>
        </p:nvSpPr>
        <p:spPr>
          <a:xfrm>
            <a:off x="648000" y="342000"/>
            <a:ext cx="4284000" cy="266602"/>
          </a:xfrm>
        </p:spPr>
        <p:txBody>
          <a:bodyPr/>
          <a:lstStyle/>
          <a:p>
            <a:r>
              <a:rPr lang="de-DE"/>
              <a:t>RECHT AUF MEDIZINISCHE VERSORGUNG</a:t>
            </a:r>
          </a:p>
        </p:txBody>
      </p:sp>
      <p:sp>
        <p:nvSpPr>
          <p:cNvPr id="5" name="Subtitle 2">
            <a:extLst>
              <a:ext uri="{FF2B5EF4-FFF2-40B4-BE49-F238E27FC236}">
                <a16:creationId xmlns:a16="http://schemas.microsoft.com/office/drawing/2014/main" id="{2AFFADBF-2EE6-C27D-CEE1-EF99EC1D4327}"/>
              </a:ext>
            </a:extLst>
          </p:cNvPr>
          <p:cNvSpPr txBox="1">
            <a:spLocks/>
          </p:cNvSpPr>
          <p:nvPr/>
        </p:nvSpPr>
        <p:spPr>
          <a:xfrm>
            <a:off x="396000" y="720000"/>
            <a:ext cx="3163946" cy="108561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lnSpc>
                <a:spcPct val="100000"/>
              </a:lnSpc>
              <a:spcAft>
                <a:spcPts val="400"/>
              </a:spcAft>
            </a:pPr>
            <a:r>
              <a:rPr lang="de-DE" dirty="0"/>
              <a:t>Die Behörden sorgen dafür, dass Sie die </a:t>
            </a:r>
            <a:r>
              <a:rPr lang="de-DE" b="1" dirty="0"/>
              <a:t>medizinische Versorgung</a:t>
            </a:r>
            <a:r>
              <a:rPr lang="de-DE" dirty="0"/>
              <a:t> erhalten, </a:t>
            </a:r>
            <a:r>
              <a:rPr lang="de-DE" b="1" dirty="0"/>
              <a:t>die Sie brauchen</a:t>
            </a:r>
            <a:r>
              <a:rPr lang="de-DE" dirty="0"/>
              <a:t>.</a:t>
            </a:r>
          </a:p>
          <a:p>
            <a:pPr fontAlgn="base">
              <a:lnSpc>
                <a:spcPct val="100000"/>
              </a:lnSpc>
              <a:spcAft>
                <a:spcPts val="400"/>
              </a:spcAft>
            </a:pPr>
            <a:r>
              <a:rPr lang="de-DE" dirty="0"/>
              <a:t>Sie müssen medizinisch untersucht werden. Die Untersuchung wird von einer Pflegekraft oder einer Ärztin/einem Arzt durchgeführt. Diese Person wird Ihren Gesundheitszustand überprüfen und Ihnen helfen. </a:t>
            </a:r>
          </a:p>
          <a:p>
            <a:pPr fontAlgn="base">
              <a:lnSpc>
                <a:spcPct val="100000"/>
              </a:lnSpc>
              <a:spcAft>
                <a:spcPts val="400"/>
              </a:spcAft>
            </a:pPr>
            <a:r>
              <a:rPr lang="de-DE" dirty="0"/>
              <a:t> </a:t>
            </a:r>
          </a:p>
        </p:txBody>
      </p:sp>
      <p:pic>
        <p:nvPicPr>
          <p:cNvPr id="6" name="Picture 5" descr="Eine Frau und eine Ärztin in einer Arztpraxis bei einer medizinischen Untersuchung.">
            <a:extLst>
              <a:ext uri="{FF2B5EF4-FFF2-40B4-BE49-F238E27FC236}">
                <a16:creationId xmlns:a16="http://schemas.microsoft.com/office/drawing/2014/main" id="{AD73D84B-6874-5A64-E1B1-0AEF4D35B189}"/>
              </a:ext>
            </a:extLst>
          </p:cNvPr>
          <p:cNvPicPr>
            <a:picLocks noChangeAspect="1"/>
          </p:cNvPicPr>
          <p:nvPr/>
        </p:nvPicPr>
        <p:blipFill>
          <a:blip r:embed="rId3"/>
          <a:srcRect l="30702" r="18079" b="22986"/>
          <a:stretch>
            <a:fillRect/>
          </a:stretch>
        </p:blipFill>
        <p:spPr>
          <a:xfrm>
            <a:off x="3559946" y="711277"/>
            <a:ext cx="1271264" cy="1184429"/>
          </a:xfrm>
          <a:prstGeom prst="rect">
            <a:avLst/>
          </a:prstGeom>
        </p:spPr>
      </p:pic>
      <p:pic>
        <p:nvPicPr>
          <p:cNvPr id="11" name="Picture 10">
            <a:extLst>
              <a:ext uri="{FF2B5EF4-FFF2-40B4-BE49-F238E27FC236}">
                <a16:creationId xmlns:a16="http://schemas.microsoft.com/office/drawing/2014/main" id="{EDB51F22-EFBA-C0E2-B66C-353D2BDFC688}"/>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422776" y="2097002"/>
            <a:ext cx="149980" cy="203200"/>
          </a:xfrm>
          <a:prstGeom prst="rect">
            <a:avLst/>
          </a:prstGeom>
        </p:spPr>
      </p:pic>
      <p:sp>
        <p:nvSpPr>
          <p:cNvPr id="7" name="Title 1">
            <a:extLst>
              <a:ext uri="{FF2B5EF4-FFF2-40B4-BE49-F238E27FC236}">
                <a16:creationId xmlns:a16="http://schemas.microsoft.com/office/drawing/2014/main" id="{874E9085-C898-EAEC-15DD-EB511027844E}"/>
              </a:ext>
            </a:extLst>
          </p:cNvPr>
          <p:cNvSpPr txBox="1">
            <a:spLocks/>
          </p:cNvSpPr>
          <p:nvPr/>
        </p:nvSpPr>
        <p:spPr>
          <a:xfrm>
            <a:off x="626167" y="2072670"/>
            <a:ext cx="4510041"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SAGEN SIE ES DEN MITARBEITENDEN, WENN …</a:t>
            </a:r>
          </a:p>
        </p:txBody>
      </p:sp>
      <p:sp>
        <p:nvSpPr>
          <p:cNvPr id="15" name="Subtitle 1">
            <a:extLst>
              <a:ext uri="{FF2B5EF4-FFF2-40B4-BE49-F238E27FC236}">
                <a16:creationId xmlns:a16="http://schemas.microsoft.com/office/drawing/2014/main" id="{9F52F7F6-A927-2B31-911A-ED465DF18848}"/>
              </a:ext>
            </a:extLst>
          </p:cNvPr>
          <p:cNvSpPr txBox="1">
            <a:spLocks/>
          </p:cNvSpPr>
          <p:nvPr/>
        </p:nvSpPr>
        <p:spPr>
          <a:xfrm>
            <a:off x="396000" y="3892640"/>
            <a:ext cx="4536000" cy="3140983"/>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 indent="-109728">
              <a:lnSpc>
                <a:spcPct val="100000"/>
              </a:lnSpc>
              <a:spcBef>
                <a:spcPts val="0"/>
              </a:spcBef>
              <a:spcAft>
                <a:spcPts val="200"/>
              </a:spcAft>
              <a:buFont typeface="Arial" panose="020B0604020202020204" pitchFamily="34" charset="0"/>
              <a:buChar char="•"/>
            </a:pPr>
            <a:r>
              <a:rPr lang="de-DE" sz="1100" dirty="0"/>
              <a:t>Sie jünger als 18 Jahre und ohne Ihre Eltern – also allein oder mit anderen Familienmitgliedern – hierher gekommen sind, </a:t>
            </a:r>
          </a:p>
          <a:p>
            <a:pPr marL="109728" indent="-109728">
              <a:lnSpc>
                <a:spcPct val="100000"/>
              </a:lnSpc>
              <a:spcBef>
                <a:spcPts val="0"/>
              </a:spcBef>
              <a:spcAft>
                <a:spcPts val="200"/>
              </a:spcAft>
              <a:buFont typeface="Arial" panose="020B0604020202020204" pitchFamily="34" charset="0"/>
              <a:buChar char="•"/>
            </a:pPr>
            <a:r>
              <a:rPr lang="de-DE" sz="1100" dirty="0"/>
              <a:t>Sie krank oder verletzt sind, </a:t>
            </a:r>
          </a:p>
          <a:p>
            <a:pPr marL="109728" indent="-109728">
              <a:lnSpc>
                <a:spcPct val="100000"/>
              </a:lnSpc>
              <a:spcBef>
                <a:spcPts val="0"/>
              </a:spcBef>
              <a:spcAft>
                <a:spcPts val="200"/>
              </a:spcAft>
              <a:buFont typeface="Arial" panose="020B0604020202020204" pitchFamily="34" charset="0"/>
              <a:buChar char="•"/>
            </a:pPr>
            <a:r>
              <a:rPr lang="de-DE" sz="1100" dirty="0"/>
              <a:t>Sie schwanger sind oder sein könnten, </a:t>
            </a:r>
          </a:p>
          <a:p>
            <a:pPr marL="109728" indent="-109728">
              <a:lnSpc>
                <a:spcPct val="100000"/>
              </a:lnSpc>
              <a:spcBef>
                <a:spcPts val="0"/>
              </a:spcBef>
              <a:spcAft>
                <a:spcPts val="200"/>
              </a:spcAft>
              <a:buFont typeface="Arial" panose="020B0604020202020204" pitchFamily="34" charset="0"/>
              <a:buChar char="•"/>
            </a:pPr>
            <a:r>
              <a:rPr lang="de-DE" sz="1100" dirty="0"/>
              <a:t>Sie Familienmitglieder haben, die besondere Unterstützung benötigen, </a:t>
            </a:r>
          </a:p>
          <a:p>
            <a:pPr marL="109728" indent="-109728">
              <a:lnSpc>
                <a:spcPct val="100000"/>
              </a:lnSpc>
              <a:spcBef>
                <a:spcPts val="0"/>
              </a:spcBef>
              <a:spcAft>
                <a:spcPts val="200"/>
              </a:spcAft>
              <a:buFont typeface="Arial" panose="020B0604020202020204" pitchFamily="34" charset="0"/>
              <a:buChar char="•"/>
            </a:pPr>
            <a:r>
              <a:rPr lang="de-DE" sz="1100" dirty="0"/>
              <a:t>Sie eine Behinderung haben, </a:t>
            </a:r>
          </a:p>
          <a:p>
            <a:pPr marL="109728" lvl="0" indent="-109728">
              <a:lnSpc>
                <a:spcPct val="100000"/>
              </a:lnSpc>
              <a:spcBef>
                <a:spcPts val="0"/>
              </a:spcBef>
              <a:spcAft>
                <a:spcPts val="200"/>
              </a:spcAft>
              <a:buSzPts val="1000"/>
              <a:buFont typeface="Arial" panose="020B0604020202020204" pitchFamily="34" charset="0"/>
              <a:buChar char="•"/>
              <a:tabLst>
                <a:tab pos="457200" algn="l"/>
              </a:tabLst>
            </a:pPr>
            <a:r>
              <a:rPr lang="de-DE" sz="1100" dirty="0"/>
              <a:t>Sie sich ständig traurig oder besorgt fühlen, nicht schlafen können oder schlechte Gedanken haben,</a:t>
            </a:r>
          </a:p>
          <a:p>
            <a:pPr marL="109728" lvl="0" indent="-109728">
              <a:lnSpc>
                <a:spcPct val="100000"/>
              </a:lnSpc>
              <a:spcBef>
                <a:spcPts val="0"/>
              </a:spcBef>
              <a:spcAft>
                <a:spcPts val="200"/>
              </a:spcAft>
              <a:buSzPts val="1000"/>
              <a:buFont typeface="Arial" panose="020B0604020202020204" pitchFamily="34" charset="0"/>
              <a:buChar char="•"/>
              <a:tabLst>
                <a:tab pos="457200" algn="l"/>
              </a:tabLst>
            </a:pPr>
            <a:r>
              <a:rPr lang="de-DE" sz="1100" dirty="0"/>
              <a:t>Sie missbraucht wurden,</a:t>
            </a:r>
          </a:p>
          <a:p>
            <a:pPr marL="109728" lvl="0" indent="-109728">
              <a:lnSpc>
                <a:spcPct val="100000"/>
              </a:lnSpc>
              <a:spcBef>
                <a:spcPts val="0"/>
              </a:spcBef>
              <a:spcAft>
                <a:spcPts val="200"/>
              </a:spcAft>
              <a:buSzPts val="1000"/>
              <a:buFont typeface="Arial" panose="020B0604020202020204" pitchFamily="34" charset="0"/>
              <a:buChar char="•"/>
              <a:tabLst>
                <a:tab pos="457200" algn="l"/>
              </a:tabLst>
            </a:pPr>
            <a:r>
              <a:rPr lang="de-DE" sz="1100" dirty="0"/>
              <a:t>Sie sich unsicher gefühlt haben oder fühlen oder Angst vor jemandem haben,</a:t>
            </a:r>
          </a:p>
          <a:p>
            <a:pPr marL="109728" lvl="0" indent="-109728">
              <a:lnSpc>
                <a:spcPct val="100000"/>
              </a:lnSpc>
              <a:spcBef>
                <a:spcPts val="0"/>
              </a:spcBef>
              <a:spcAft>
                <a:spcPts val="400"/>
              </a:spcAft>
              <a:buSzPts val="1000"/>
              <a:buFont typeface="Arial" panose="020B0604020202020204" pitchFamily="34" charset="0"/>
              <a:buChar char="•"/>
              <a:tabLst>
                <a:tab pos="457200" algn="l"/>
              </a:tabLst>
            </a:pPr>
            <a:r>
              <a:rPr lang="de-DE" sz="1100" dirty="0"/>
              <a:t>Sie sich in einer anderen Situation befinden, die Unterstützung erfordert.</a:t>
            </a:r>
          </a:p>
          <a:p>
            <a:pPr>
              <a:lnSpc>
                <a:spcPct val="100000"/>
              </a:lnSpc>
              <a:spcBef>
                <a:spcPts val="0"/>
              </a:spcBef>
              <a:spcAft>
                <a:spcPts val="400"/>
              </a:spcAft>
              <a:buNone/>
            </a:pPr>
            <a:r>
              <a:rPr lang="de-DE" sz="1100" b="1" dirty="0"/>
              <a:t>Sie können den Mitarbeitenden vertrauen und offen mit ihnen sprechen – sie werden Sie unterstützen</a:t>
            </a:r>
            <a:r>
              <a:rPr lang="de-DE" sz="1100" dirty="0"/>
              <a:t>. Alle Informationen werden vertraulich behandelt – sie werden ohne Ihre Zustimmung nicht an andere Personen weitergegeben. </a:t>
            </a:r>
          </a:p>
          <a:p>
            <a:pPr>
              <a:lnSpc>
                <a:spcPct val="100000"/>
              </a:lnSpc>
              <a:spcBef>
                <a:spcPts val="0"/>
              </a:spcBef>
              <a:spcAft>
                <a:spcPts val="400"/>
              </a:spcAft>
            </a:pPr>
            <a:r>
              <a:rPr lang="de-DE" sz="1100" dirty="0"/>
              <a:t>Die einzige Ausnahme ist, wenn Ihr Leben oder das Leben eines anderen Menschen in Gefahr ist. </a:t>
            </a:r>
            <a:endParaRPr lang="en-GB" sz="1100" dirty="0"/>
          </a:p>
        </p:txBody>
      </p:sp>
      <p:grpSp>
        <p:nvGrpSpPr>
          <p:cNvPr id="12" name="Group 11" descr="Eine Psychologin hilft einer Person, die verängstigt auf dem Boden sitzt. Eine Frau wird von einem Mann belästigt, der ihr den Mund zuhält. Zwei Geschwister – ein kleiner Junge und ein Mädchen im Teenageralter – halten sich an den Händen.">
            <a:extLst>
              <a:ext uri="{FF2B5EF4-FFF2-40B4-BE49-F238E27FC236}">
                <a16:creationId xmlns:a16="http://schemas.microsoft.com/office/drawing/2014/main" id="{B5EC59C7-302D-783C-91F8-C0E0FC282540}"/>
              </a:ext>
            </a:extLst>
          </p:cNvPr>
          <p:cNvGrpSpPr/>
          <p:nvPr/>
        </p:nvGrpSpPr>
        <p:grpSpPr>
          <a:xfrm>
            <a:off x="945497" y="2460356"/>
            <a:ext cx="3694840" cy="1329609"/>
            <a:chOff x="816405" y="2302867"/>
            <a:chExt cx="3694840" cy="1329609"/>
          </a:xfrm>
        </p:grpSpPr>
        <p:pic>
          <p:nvPicPr>
            <p:cNvPr id="8" name="Picture 7" descr="Eine Person mit einer grünen Dose und eine weinende Person.  KI-generierte Inhalte können fehlerhaft sein.">
              <a:extLst>
                <a:ext uri="{FF2B5EF4-FFF2-40B4-BE49-F238E27FC236}">
                  <a16:creationId xmlns:a16="http://schemas.microsoft.com/office/drawing/2014/main" id="{B31AB396-A1AF-9D02-0034-C6338B1AB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05" y="2302867"/>
              <a:ext cx="1170467" cy="1329609"/>
            </a:xfrm>
            <a:prstGeom prst="rect">
              <a:avLst/>
            </a:prstGeom>
          </p:spPr>
        </p:pic>
        <p:pic>
          <p:nvPicPr>
            <p:cNvPr id="10" name="Picture 9" descr="Eine Frau wird von einem Mann belästigt, der ihr den Mund zuhält.">
              <a:extLst>
                <a:ext uri="{FF2B5EF4-FFF2-40B4-BE49-F238E27FC236}">
                  <a16:creationId xmlns:a16="http://schemas.microsoft.com/office/drawing/2014/main" id="{AD8973DF-F38E-291B-BFBB-EA97C0C46F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8591" y="2302867"/>
              <a:ext cx="1170467" cy="1329609"/>
            </a:xfrm>
            <a:prstGeom prst="rect">
              <a:avLst/>
            </a:prstGeom>
          </p:spPr>
        </p:pic>
        <p:pic>
          <p:nvPicPr>
            <p:cNvPr id="14" name="Picture 13" descr="Zwei Geschwister – ein kleiner Junge und ein Mädchen im Teenageralter – halten sich an den Händen.">
              <a:extLst>
                <a:ext uri="{FF2B5EF4-FFF2-40B4-BE49-F238E27FC236}">
                  <a16:creationId xmlns:a16="http://schemas.microsoft.com/office/drawing/2014/main" id="{4398D773-1D7F-A6AE-D20D-F66C6762A5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0778" y="2302867"/>
              <a:ext cx="1170467" cy="1329609"/>
            </a:xfrm>
            <a:prstGeom prst="rect">
              <a:avLst/>
            </a:prstGeom>
          </p:spPr>
        </p:pic>
      </p:grpSp>
      <p:sp>
        <p:nvSpPr>
          <p:cNvPr id="4" name="Slide Number Placeholder 3">
            <a:extLst>
              <a:ext uri="{FF2B5EF4-FFF2-40B4-BE49-F238E27FC236}">
                <a16:creationId xmlns:a16="http://schemas.microsoft.com/office/drawing/2014/main" id="{433CE8B1-2FE5-C2EB-C4E3-FCD12D82E8C7}"/>
              </a:ext>
            </a:extLst>
          </p:cNvPr>
          <p:cNvSpPr>
            <a:spLocks noGrp="1"/>
          </p:cNvSpPr>
          <p:nvPr>
            <p:ph type="sldNum" sz="quarter" idx="4"/>
          </p:nvPr>
        </p:nvSpPr>
        <p:spPr/>
        <p:txBody>
          <a:bodyPr/>
          <a:lstStyle/>
          <a:p>
            <a:fld id="{40D27072-F98D-D44B-838D-C2300481805D}" type="slidenum">
              <a:rPr lang="en-LU" smtClean="0">
                <a:solidFill>
                  <a:schemeClr val="tx1"/>
                </a:solidFill>
              </a:rPr>
              <a:pPr/>
              <a:t>5</a:t>
            </a:fld>
            <a:endParaRPr lang="en-LU">
              <a:solidFill>
                <a:schemeClr val="tx1"/>
              </a:solidFill>
            </a:endParaRPr>
          </a:p>
        </p:txBody>
      </p:sp>
    </p:spTree>
    <p:extLst>
      <p:ext uri="{BB962C8B-B14F-4D97-AF65-F5344CB8AC3E}">
        <p14:creationId xmlns:p14="http://schemas.microsoft.com/office/powerpoint/2010/main" val="377861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A6B4-6E87-0AE4-44E2-76BD18C41D87}"/>
              </a:ext>
            </a:extLst>
          </p:cNvPr>
          <p:cNvSpPr>
            <a:spLocks noGrp="1"/>
          </p:cNvSpPr>
          <p:nvPr>
            <p:ph type="ctrTitle"/>
          </p:nvPr>
        </p:nvSpPr>
        <p:spPr>
          <a:xfrm>
            <a:off x="648000" y="342000"/>
            <a:ext cx="4284000" cy="266602"/>
          </a:xfrm>
        </p:spPr>
        <p:txBody>
          <a:bodyPr/>
          <a:lstStyle/>
          <a:p>
            <a:r>
              <a:rPr lang="de-DE"/>
              <a:t>RECHT AUF BILDUNG FÜR KINDER </a:t>
            </a:r>
          </a:p>
        </p:txBody>
      </p:sp>
      <p:sp>
        <p:nvSpPr>
          <p:cNvPr id="19" name="Subtitle 2">
            <a:extLst>
              <a:ext uri="{FF2B5EF4-FFF2-40B4-BE49-F238E27FC236}">
                <a16:creationId xmlns:a16="http://schemas.microsoft.com/office/drawing/2014/main" id="{3AD9A11E-0509-8B20-450F-E314509119F6}"/>
              </a:ext>
            </a:extLst>
          </p:cNvPr>
          <p:cNvSpPr>
            <a:spLocks noGrp="1"/>
          </p:cNvSpPr>
          <p:nvPr>
            <p:ph type="subTitle" idx="1"/>
          </p:nvPr>
        </p:nvSpPr>
        <p:spPr>
          <a:xfrm>
            <a:off x="396000" y="723070"/>
            <a:ext cx="2846647" cy="677000"/>
          </a:xfrm>
        </p:spPr>
        <p:txBody>
          <a:bodyPr/>
          <a:lstStyle/>
          <a:p>
            <a:pPr>
              <a:spcAft>
                <a:spcPts val="400"/>
              </a:spcAft>
            </a:pPr>
            <a:r>
              <a:rPr lang="de-DE" dirty="0"/>
              <a:t>Alle Kinder (Jungen und Mädchen) unter 18 Jahren haben das Recht auf Bildung. </a:t>
            </a:r>
          </a:p>
        </p:txBody>
      </p:sp>
      <p:pic>
        <p:nvPicPr>
          <p:cNvPr id="8" name="Picture 7" descr="Ein Mädchen im vorderen Teil eines Klassenzimmers spricht mit seinem Lehrer, der auf die Tafel zeigt. Andere Mitschülerinnen und Mitschüler sind anwesend und sitzen an ihren Schreibtischen.">
            <a:extLst>
              <a:ext uri="{FF2B5EF4-FFF2-40B4-BE49-F238E27FC236}">
                <a16:creationId xmlns:a16="http://schemas.microsoft.com/office/drawing/2014/main" id="{7692F04B-E788-CC5F-A3D6-1CE7DF47175D}"/>
              </a:ext>
            </a:extLst>
          </p:cNvPr>
          <p:cNvPicPr>
            <a:picLocks noChangeAspect="1"/>
          </p:cNvPicPr>
          <p:nvPr/>
        </p:nvPicPr>
        <p:blipFill>
          <a:blip r:embed="rId2"/>
          <a:srcRect t="14242" b="11099"/>
          <a:stretch>
            <a:fillRect/>
          </a:stretch>
        </p:blipFill>
        <p:spPr>
          <a:xfrm>
            <a:off x="3242647" y="761163"/>
            <a:ext cx="1623599" cy="1152469"/>
          </a:xfrm>
          <a:prstGeom prst="rect">
            <a:avLst/>
          </a:prstGeom>
        </p:spPr>
      </p:pic>
      <p:pic>
        <p:nvPicPr>
          <p:cNvPr id="16" name="Picture 15">
            <a:extLst>
              <a:ext uri="{FF2B5EF4-FFF2-40B4-BE49-F238E27FC236}">
                <a16:creationId xmlns:a16="http://schemas.microsoft.com/office/drawing/2014/main" id="{352128F1-6C37-084A-FE19-564FCC66AD85}"/>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22776" y="2041122"/>
            <a:ext cx="149980" cy="203200"/>
          </a:xfrm>
          <a:prstGeom prst="rect">
            <a:avLst/>
          </a:prstGeom>
        </p:spPr>
      </p:pic>
      <p:sp>
        <p:nvSpPr>
          <p:cNvPr id="3" name="Title 1">
            <a:extLst>
              <a:ext uri="{FF2B5EF4-FFF2-40B4-BE49-F238E27FC236}">
                <a16:creationId xmlns:a16="http://schemas.microsoft.com/office/drawing/2014/main" id="{A4E34374-B5AB-5320-57CC-23EE4DE0C8BA}"/>
              </a:ext>
            </a:extLst>
          </p:cNvPr>
          <p:cNvSpPr txBox="1">
            <a:spLocks/>
          </p:cNvSpPr>
          <p:nvPr/>
        </p:nvSpPr>
        <p:spPr>
          <a:xfrm>
            <a:off x="626167" y="2016790"/>
            <a:ext cx="4510041"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dirty="0"/>
              <a:t>RECHT AUF ARBEIT UND ZUGANG ZU KURSEN </a:t>
            </a:r>
          </a:p>
        </p:txBody>
      </p:sp>
      <p:sp>
        <p:nvSpPr>
          <p:cNvPr id="5" name="TextBox 4">
            <a:extLst>
              <a:ext uri="{FF2B5EF4-FFF2-40B4-BE49-F238E27FC236}">
                <a16:creationId xmlns:a16="http://schemas.microsoft.com/office/drawing/2014/main" id="{3A1DB2F7-B4DB-0C5C-ACBE-CDD5FDCF2385}"/>
              </a:ext>
            </a:extLst>
          </p:cNvPr>
          <p:cNvSpPr txBox="1"/>
          <p:nvPr/>
        </p:nvSpPr>
        <p:spPr>
          <a:xfrm>
            <a:off x="396000" y="2409249"/>
            <a:ext cx="2441821" cy="1616395"/>
          </a:xfrm>
          <a:prstGeom prst="rect">
            <a:avLst/>
          </a:prstGeom>
          <a:noFill/>
        </p:spPr>
        <p:txBody>
          <a:bodyPr wrap="square" lIns="36000" tIns="36000" rIns="36000" bIns="36000">
            <a:spAutoFit/>
          </a:bodyPr>
          <a:lstStyle/>
          <a:p>
            <a:pPr>
              <a:lnSpc>
                <a:spcPct val="107000"/>
              </a:lnSpc>
              <a:spcAft>
                <a:spcPts val="800"/>
              </a:spcAft>
              <a:buNone/>
            </a:pPr>
            <a:r>
              <a:rPr lang="de-DE" sz="1100" dirty="0">
                <a:latin typeface="Calibri" panose="020F0502020204030204" pitchFamily="34" charset="0"/>
                <a:ea typeface="Calibri"/>
                <a:cs typeface="Arial" panose="020B0604020202020204" pitchFamily="34" charset="0"/>
              </a:rPr>
              <a:t>Je nach Ihrer Situation haben Sie unter bestimmten Bedingungen das Recht, in Deutschland zu arbeiten. Die </a:t>
            </a:r>
            <a:r>
              <a:rPr lang="de-DE" sz="1100" dirty="0">
                <a:effectLst/>
                <a:latin typeface="Calibri" panose="020F0502020204030204" pitchFamily="34" charset="0"/>
                <a:ea typeface="Calibri"/>
                <a:cs typeface="Arial" panose="020B0604020202020204" pitchFamily="34" charset="0"/>
              </a:rPr>
              <a:t>Mitarbeitenden werden Sie informieren, unter welchen Bedingungen Sie arbeiten dürfen. </a:t>
            </a:r>
          </a:p>
          <a:p>
            <a:pPr>
              <a:lnSpc>
                <a:spcPct val="107000"/>
              </a:lnSpc>
              <a:spcAft>
                <a:spcPts val="800"/>
              </a:spcAft>
            </a:pPr>
            <a:r>
              <a:rPr lang="de-DE" sz="1100" dirty="0">
                <a:effectLst/>
                <a:latin typeface="Calibri" panose="020F0502020204030204" pitchFamily="34" charset="0"/>
                <a:ea typeface="Calibri"/>
                <a:cs typeface="Arial" panose="020B0604020202020204" pitchFamily="34" charset="0"/>
              </a:rPr>
              <a:t>Sie werden Ihnen auch mitteilen, welche Kurse Sie besuchen dürfen.</a:t>
            </a:r>
          </a:p>
        </p:txBody>
      </p:sp>
      <p:pic>
        <p:nvPicPr>
          <p:cNvPr id="9" name="Picture 8" descr="Ein Mann als Lagerarbeiter.">
            <a:extLst>
              <a:ext uri="{FF2B5EF4-FFF2-40B4-BE49-F238E27FC236}">
                <a16:creationId xmlns:a16="http://schemas.microsoft.com/office/drawing/2014/main" id="{A3C7094F-E163-E329-DD80-B454BDDDD1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106" y="2416148"/>
            <a:ext cx="889490" cy="889490"/>
          </a:xfrm>
          <a:prstGeom prst="rect">
            <a:avLst/>
          </a:prstGeom>
        </p:spPr>
      </p:pic>
      <p:pic>
        <p:nvPicPr>
          <p:cNvPr id="10" name="Picture 9" descr="Eine Frau als Callcenter-Mitarbeiterin.">
            <a:extLst>
              <a:ext uri="{FF2B5EF4-FFF2-40B4-BE49-F238E27FC236}">
                <a16:creationId xmlns:a16="http://schemas.microsoft.com/office/drawing/2014/main" id="{4A532417-52EF-EC02-5324-C3B4303B1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381" y="2409249"/>
            <a:ext cx="889490" cy="889490"/>
          </a:xfrm>
          <a:prstGeom prst="rect">
            <a:avLst/>
          </a:prstGeom>
        </p:spPr>
      </p:pic>
      <p:pic>
        <p:nvPicPr>
          <p:cNvPr id="11" name="Picture 10" descr="Ein Lehrer vor einer Tafel im Unterricht.">
            <a:extLst>
              <a:ext uri="{FF2B5EF4-FFF2-40B4-BE49-F238E27FC236}">
                <a16:creationId xmlns:a16="http://schemas.microsoft.com/office/drawing/2014/main" id="{3BDCC0C0-DA5F-E0E9-B83C-B25D7E7A537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85106" y="3438394"/>
            <a:ext cx="889490" cy="889490"/>
          </a:xfrm>
          <a:prstGeom prst="rect">
            <a:avLst/>
          </a:prstGeom>
        </p:spPr>
      </p:pic>
      <p:pic>
        <p:nvPicPr>
          <p:cNvPr id="15" name="Picture 14">
            <a:extLst>
              <a:ext uri="{FF2B5EF4-FFF2-40B4-BE49-F238E27FC236}">
                <a16:creationId xmlns:a16="http://schemas.microsoft.com/office/drawing/2014/main" id="{0562361B-2C6C-C90C-31D8-5DC58AC55E8B}"/>
              </a:ext>
              <a:ext uri="{C183D7F6-B498-43B3-948B-1728B52AA6E4}">
                <adec:decorative xmlns:adec="http://schemas.microsoft.com/office/drawing/2017/decorative" val="1"/>
              </a:ext>
            </a:extLst>
          </p:cNvPr>
          <p:cNvPicPr>
            <a:picLocks noChangeAspect="1"/>
          </p:cNvPicPr>
          <p:nvPr/>
        </p:nvPicPr>
        <p:blipFill>
          <a:blip r:embed="rId3"/>
          <a:srcRect/>
          <a:stretch/>
        </p:blipFill>
        <p:spPr>
          <a:xfrm flipV="1">
            <a:off x="467508" y="4549998"/>
            <a:ext cx="137154" cy="185823"/>
          </a:xfrm>
          <a:prstGeom prst="rect">
            <a:avLst/>
          </a:prstGeom>
        </p:spPr>
      </p:pic>
      <p:sp>
        <p:nvSpPr>
          <p:cNvPr id="12" name="Title 1">
            <a:extLst>
              <a:ext uri="{FF2B5EF4-FFF2-40B4-BE49-F238E27FC236}">
                <a16:creationId xmlns:a16="http://schemas.microsoft.com/office/drawing/2014/main" id="{36FEFB3F-7028-794E-A0FC-DD070BDF39AF}"/>
              </a:ext>
            </a:extLst>
          </p:cNvPr>
          <p:cNvSpPr txBox="1">
            <a:spLocks/>
          </p:cNvSpPr>
          <p:nvPr/>
        </p:nvSpPr>
        <p:spPr>
          <a:xfrm>
            <a:off x="648000" y="4554366"/>
            <a:ext cx="4283650" cy="267693"/>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WO WERDEN SIE UNTERGEBRACHT?</a:t>
            </a:r>
          </a:p>
        </p:txBody>
      </p:sp>
      <p:sp>
        <p:nvSpPr>
          <p:cNvPr id="13" name="Subtitle 2">
            <a:extLst>
              <a:ext uri="{FF2B5EF4-FFF2-40B4-BE49-F238E27FC236}">
                <a16:creationId xmlns:a16="http://schemas.microsoft.com/office/drawing/2014/main" id="{0E81FF33-6247-A17A-5945-8902C1797072}"/>
              </a:ext>
            </a:extLst>
          </p:cNvPr>
          <p:cNvSpPr txBox="1">
            <a:spLocks/>
          </p:cNvSpPr>
          <p:nvPr/>
        </p:nvSpPr>
        <p:spPr>
          <a:xfrm>
            <a:off x="396000" y="4903535"/>
            <a:ext cx="2689106" cy="186373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de-DE" dirty="0"/>
              <a:t>Die Behörden werden Ihnen sagen, wo Sie untergebracht werden, und Ihnen die Bedingungen erklären. </a:t>
            </a:r>
            <a:endParaRPr lang="en-GB" dirty="0"/>
          </a:p>
          <a:p>
            <a:pPr>
              <a:lnSpc>
                <a:spcPct val="100000"/>
              </a:lnSpc>
            </a:pPr>
            <a:r>
              <a:rPr lang="de-DE" dirty="0"/>
              <a:t>Wo Sie untergebracht werden, während die Behörden Ihren Antrag auf internationalen Schutz prüfen, hängt von vielen Faktoren ab. </a:t>
            </a:r>
          </a:p>
          <a:p>
            <a:pPr>
              <a:lnSpc>
                <a:spcPct val="100000"/>
              </a:lnSpc>
            </a:pPr>
            <a:endParaRPr lang="en-LU" dirty="0">
              <a:highlight>
                <a:srgbClr val="FFFF00"/>
              </a:highlight>
            </a:endParaRPr>
          </a:p>
        </p:txBody>
      </p:sp>
      <p:pic>
        <p:nvPicPr>
          <p:cNvPr id="14" name="Picture 13" descr="Eine Mitarbeiterin und ein Dolmetscher zeigen einem Vater und seiner kleinen Tochter den Ort, an dem sie untergebracht werden. Im Hintergrund sind Gebäude und Bäume zu sehen.">
            <a:extLst>
              <a:ext uri="{FF2B5EF4-FFF2-40B4-BE49-F238E27FC236}">
                <a16:creationId xmlns:a16="http://schemas.microsoft.com/office/drawing/2014/main" id="{1B06AC8A-6119-6B33-701C-A77033C89CA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141440" y="4874753"/>
            <a:ext cx="1835431" cy="1630489"/>
          </a:xfrm>
          <a:prstGeom prst="rect">
            <a:avLst/>
          </a:prstGeom>
        </p:spPr>
      </p:pic>
      <p:sp>
        <p:nvSpPr>
          <p:cNvPr id="4" name="Slide Number Placeholder 3">
            <a:extLst>
              <a:ext uri="{FF2B5EF4-FFF2-40B4-BE49-F238E27FC236}">
                <a16:creationId xmlns:a16="http://schemas.microsoft.com/office/drawing/2014/main" id="{5E6286A2-305A-45A3-47CB-42BDA0BA43EE}"/>
              </a:ext>
            </a:extLst>
          </p:cNvPr>
          <p:cNvSpPr>
            <a:spLocks noGrp="1"/>
          </p:cNvSpPr>
          <p:nvPr>
            <p:ph type="sldNum" sz="quarter" idx="4"/>
          </p:nvPr>
        </p:nvSpPr>
        <p:spPr>
          <a:xfrm>
            <a:off x="2374542" y="7194760"/>
            <a:ext cx="578566" cy="203200"/>
          </a:xfrm>
        </p:spPr>
        <p:txBody>
          <a:bodyPr/>
          <a:lstStyle/>
          <a:p>
            <a:fld id="{40D27072-F98D-D44B-838D-C2300481805D}" type="slidenum">
              <a:rPr lang="en-LU" smtClean="0">
                <a:solidFill>
                  <a:schemeClr val="tx1"/>
                </a:solidFill>
              </a:rPr>
              <a:pPr/>
              <a:t>6</a:t>
            </a:fld>
            <a:endParaRPr lang="en-LU">
              <a:solidFill>
                <a:schemeClr val="tx1"/>
              </a:solidFill>
            </a:endParaRPr>
          </a:p>
        </p:txBody>
      </p:sp>
    </p:spTree>
    <p:extLst>
      <p:ext uri="{BB962C8B-B14F-4D97-AF65-F5344CB8AC3E}">
        <p14:creationId xmlns:p14="http://schemas.microsoft.com/office/powerpoint/2010/main" val="118775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96202-9D16-67FC-9833-B6BBFBEA7CB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0942565-0E42-3021-7F3C-61A91D71838E}"/>
              </a:ext>
            </a:extLst>
          </p:cNvPr>
          <p:cNvSpPr>
            <a:spLocks noGrp="1"/>
          </p:cNvSpPr>
          <p:nvPr>
            <p:ph type="title" idx="4294967295"/>
          </p:nvPr>
        </p:nvSpPr>
        <p:spPr>
          <a:xfrm>
            <a:off x="366713" y="-1460500"/>
            <a:ext cx="4594225" cy="1460500"/>
          </a:xfrm>
          <a:prstGeom prst="rect">
            <a:avLst/>
          </a:prstGeom>
        </p:spPr>
        <p:txBody>
          <a:bodyPr anchor="b"/>
          <a:lstStyle/>
          <a:p>
            <a:r>
              <a:rPr lang="de-DE" b="0"/>
              <a:t>WO WERDEN SIE UNTERGEBRACHT? TEIL 2/2</a:t>
            </a:r>
          </a:p>
        </p:txBody>
      </p:sp>
      <p:sp>
        <p:nvSpPr>
          <p:cNvPr id="2" name="Rectangle 1">
            <a:extLst>
              <a:ext uri="{FF2B5EF4-FFF2-40B4-BE49-F238E27FC236}">
                <a16:creationId xmlns:a16="http://schemas.microsoft.com/office/drawing/2014/main" id="{56BB60DC-B37E-9F37-7301-4263E5F42625}"/>
              </a:ext>
              <a:ext uri="{C183D7F6-B498-43B3-948B-1728B52AA6E4}">
                <adec:decorative xmlns:adec="http://schemas.microsoft.com/office/drawing/2017/decorative" val="1"/>
              </a:ext>
            </a:extLst>
          </p:cNvPr>
          <p:cNvSpPr/>
          <p:nvPr/>
        </p:nvSpPr>
        <p:spPr>
          <a:xfrm>
            <a:off x="412279" y="1137707"/>
            <a:ext cx="4519721" cy="2133176"/>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lang="en-LU" sz="1100">
              <a:solidFill>
                <a:schemeClr val="tx1"/>
              </a:solidFill>
              <a:latin typeface="Calibri" panose="020F0502020204030204" pitchFamily="34" charset="0"/>
              <a:cs typeface="Calibri" panose="020F0502020204030204" pitchFamily="34" charset="0"/>
            </a:endParaRPr>
          </a:p>
        </p:txBody>
      </p:sp>
      <p:sp>
        <p:nvSpPr>
          <p:cNvPr id="5" name="Subtitle 2">
            <a:extLst>
              <a:ext uri="{FF2B5EF4-FFF2-40B4-BE49-F238E27FC236}">
                <a16:creationId xmlns:a16="http://schemas.microsoft.com/office/drawing/2014/main" id="{267AE846-F6EA-F22A-74EE-0A2C5DE95727}"/>
              </a:ext>
            </a:extLst>
          </p:cNvPr>
          <p:cNvSpPr txBox="1">
            <a:spLocks/>
          </p:cNvSpPr>
          <p:nvPr/>
        </p:nvSpPr>
        <p:spPr>
          <a:xfrm>
            <a:off x="516467" y="1188941"/>
            <a:ext cx="2335809" cy="1906282"/>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400"/>
              </a:spcAft>
            </a:pPr>
            <a:r>
              <a:rPr lang="de-DE" sz="1400" b="1" dirty="0">
                <a:solidFill>
                  <a:srgbClr val="FF0000"/>
                </a:solidFill>
              </a:rPr>
              <a:t>Achtung!</a:t>
            </a:r>
          </a:p>
          <a:p>
            <a:pPr>
              <a:lnSpc>
                <a:spcPct val="100000"/>
              </a:lnSpc>
              <a:spcAft>
                <a:spcPts val="400"/>
              </a:spcAft>
            </a:pPr>
            <a:r>
              <a:rPr lang="de-DE" dirty="0"/>
              <a:t>Die Behörden können beschließen, dass </a:t>
            </a:r>
            <a:r>
              <a:rPr lang="de-DE" b="1" dirty="0"/>
              <a:t>Sie an einem bestimmten Ort bleiben müssen</a:t>
            </a:r>
            <a:r>
              <a:rPr lang="de-DE" dirty="0"/>
              <a:t> (z. B. in einer bestimmten Aufnahmeeinrichtung). </a:t>
            </a:r>
          </a:p>
          <a:p>
            <a:pPr>
              <a:lnSpc>
                <a:spcPct val="100000"/>
              </a:lnSpc>
              <a:spcAft>
                <a:spcPts val="400"/>
              </a:spcAft>
            </a:pPr>
            <a:r>
              <a:rPr lang="de-DE" dirty="0"/>
              <a:t>Sie können diesen Ort mit bestimmten Einschränkungen verlassen. Ihre Anwesenheit an diesem bestimmten Ort wird regelmäßig überprüft werden. </a:t>
            </a:r>
          </a:p>
          <a:p>
            <a:pPr>
              <a:lnSpc>
                <a:spcPct val="100000"/>
              </a:lnSpc>
              <a:spcAft>
                <a:spcPts val="400"/>
              </a:spcAft>
            </a:pPr>
            <a:endParaRPr lang="en-LU" dirty="0"/>
          </a:p>
        </p:txBody>
      </p:sp>
      <p:pic>
        <p:nvPicPr>
          <p:cNvPr id="9" name="Picture 8" descr="Bunte Gebäude im oberen Teil des Bildes. Darunter ist eine vergrößerte Aufnahme eines Mitarbeiters an einem Tor zu sehen, der die Dokumente einer Person überprüft, die die Aufnahmeeinrichtung verlässt.">
            <a:extLst>
              <a:ext uri="{FF2B5EF4-FFF2-40B4-BE49-F238E27FC236}">
                <a16:creationId xmlns:a16="http://schemas.microsoft.com/office/drawing/2014/main" id="{BA7120A2-0FC4-3C26-E8EA-0DB4B4DEBA4E}"/>
              </a:ext>
            </a:extLst>
          </p:cNvPr>
          <p:cNvPicPr>
            <a:picLocks noChangeAspect="1"/>
          </p:cNvPicPr>
          <p:nvPr/>
        </p:nvPicPr>
        <p:blipFill>
          <a:blip r:embed="rId2">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urn:schemas-microsoft-com:office:office" xmlns:v="urn:schemas-microsoft-com:vml" xmlns:w10="urn:schemas-microsoft-com:office:word" xmlns:w="http://schemas.openxmlformats.org/wordprocessingml/2006/main" xmlns:a14="http://schemas.microsoft.com/office/drawing/2010/main" xmlns:a16="http://schemas.microsoft.com/office/drawing/2014/main" xmlns:arto="http://schemas.microsoft.com/office/word/2006/arto" xmlns:lc="http://schemas.openxmlformats.org/drawingml/2006/lockedCanvas" id="{04277253-5ABC-B280-113B-39E48EBEA4F4}"/>
              </a:ext>
            </a:extLst>
          </a:blip>
          <a:srcRect r="12313"/>
          <a:stretch>
            <a:fillRect/>
          </a:stretch>
        </p:blipFill>
        <p:spPr>
          <a:xfrm>
            <a:off x="3044386" y="1367682"/>
            <a:ext cx="1695504" cy="1673225"/>
          </a:xfrm>
          <a:prstGeom prst="rect">
            <a:avLst/>
          </a:prstGeom>
        </p:spPr>
      </p:pic>
      <p:sp>
        <p:nvSpPr>
          <p:cNvPr id="10" name="Subtitle 1">
            <a:extLst>
              <a:ext uri="{FF2B5EF4-FFF2-40B4-BE49-F238E27FC236}">
                <a16:creationId xmlns:a16="http://schemas.microsoft.com/office/drawing/2014/main" id="{5C4F1871-833C-1E59-AEC8-0043319A465B}"/>
              </a:ext>
            </a:extLst>
          </p:cNvPr>
          <p:cNvSpPr txBox="1">
            <a:spLocks/>
          </p:cNvSpPr>
          <p:nvPr/>
        </p:nvSpPr>
        <p:spPr>
          <a:xfrm>
            <a:off x="396000" y="3567482"/>
            <a:ext cx="4536000" cy="356973"/>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a:t>Unabhängig davon, wo Sie untergebracht sind, haben Sie das Recht auf … </a:t>
            </a:r>
          </a:p>
        </p:txBody>
      </p:sp>
      <p:sp>
        <p:nvSpPr>
          <p:cNvPr id="13" name="Subtitle 2">
            <a:extLst>
              <a:ext uri="{FF2B5EF4-FFF2-40B4-BE49-F238E27FC236}">
                <a16:creationId xmlns:a16="http://schemas.microsoft.com/office/drawing/2014/main" id="{F4424F78-D4ED-6889-FD79-D8226A11185A}"/>
              </a:ext>
            </a:extLst>
          </p:cNvPr>
          <p:cNvSpPr txBox="1">
            <a:spLocks/>
          </p:cNvSpPr>
          <p:nvPr/>
        </p:nvSpPr>
        <p:spPr>
          <a:xfrm>
            <a:off x="1552680" y="4259181"/>
            <a:ext cx="3378970" cy="356974"/>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defTabSz="360000">
              <a:lnSpc>
                <a:spcPct val="100000"/>
              </a:lnSpc>
              <a:spcBef>
                <a:spcPts val="0"/>
              </a:spcBef>
              <a:spcAft>
                <a:spcPts val="200"/>
              </a:spcAft>
              <a:buFont typeface="Arial" panose="020B0604020202020204" pitchFamily="34" charset="0"/>
              <a:buChar char="•"/>
            </a:pPr>
            <a:r>
              <a:rPr lang="de-DE" sz="1100" b="1"/>
              <a:t>Sicherheit: </a:t>
            </a:r>
            <a:r>
              <a:rPr lang="de-DE" sz="1100"/>
              <a:t>niemand, auch nicht das Personal, darf Sie bedrohen, beleidigen oder verletzen,</a:t>
            </a:r>
          </a:p>
        </p:txBody>
      </p:sp>
      <p:pic>
        <p:nvPicPr>
          <p:cNvPr id="12" name="Picture 11" descr="Ein durchgestrichener roter Kreis; dahinter ist ein Mitarbeiter zu sehen, der einen Antragsteller anschreit und schlecht behandelt.">
            <a:extLst>
              <a:ext uri="{FF2B5EF4-FFF2-40B4-BE49-F238E27FC236}">
                <a16:creationId xmlns:a16="http://schemas.microsoft.com/office/drawing/2014/main" id="{B0F974C9-6919-C5F4-17AE-B398E7F787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6000" y="3958323"/>
            <a:ext cx="940084" cy="940084"/>
          </a:xfrm>
          <a:prstGeom prst="rect">
            <a:avLst/>
          </a:prstGeom>
        </p:spPr>
      </p:pic>
      <p:sp>
        <p:nvSpPr>
          <p:cNvPr id="18" name="Subtitle 2">
            <a:extLst>
              <a:ext uri="{FF2B5EF4-FFF2-40B4-BE49-F238E27FC236}">
                <a16:creationId xmlns:a16="http://schemas.microsoft.com/office/drawing/2014/main" id="{7B5B25DF-B2D8-15E2-BF5B-BD7AF9EBCBC9}"/>
              </a:ext>
            </a:extLst>
          </p:cNvPr>
          <p:cNvSpPr txBox="1">
            <a:spLocks/>
          </p:cNvSpPr>
          <p:nvPr/>
        </p:nvSpPr>
        <p:spPr>
          <a:xfrm>
            <a:off x="1552680" y="5190051"/>
            <a:ext cx="3513306" cy="668648"/>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defTabSz="360000">
              <a:lnSpc>
                <a:spcPct val="100000"/>
              </a:lnSpc>
              <a:spcBef>
                <a:spcPts val="0"/>
              </a:spcBef>
              <a:spcAft>
                <a:spcPts val="200"/>
              </a:spcAft>
              <a:buFont typeface="Arial" panose="020B0604020202020204" pitchFamily="34" charset="0"/>
              <a:buChar char="•"/>
            </a:pPr>
            <a:r>
              <a:rPr lang="de-DE" sz="1100" b="1" dirty="0"/>
              <a:t>gemeinsame Unterbringung mit Ihrem Ehemann, Ihrer Ehefrau, Ihren Kindern und Geschwistern unter 18 Jahren oder einem erwachsenen Angehörigen, der tägliche Pflege benötigt,</a:t>
            </a:r>
          </a:p>
          <a:p>
            <a:pPr marL="108000" indent="-108000" defTabSz="360000">
              <a:lnSpc>
                <a:spcPct val="100000"/>
              </a:lnSpc>
              <a:spcBef>
                <a:spcPts val="0"/>
              </a:spcBef>
              <a:spcAft>
                <a:spcPts val="200"/>
              </a:spcAft>
              <a:buFont typeface="Arial" panose="020B0604020202020204" pitchFamily="34" charset="0"/>
              <a:buChar char="•"/>
            </a:pPr>
            <a:r>
              <a:rPr lang="de-DE" sz="1100" b="1" dirty="0"/>
              <a:t>gemeinsame Unterbringung mit Ihren Angehörigen</a:t>
            </a:r>
            <a:r>
              <a:rPr lang="de-DE" sz="1100" dirty="0"/>
              <a:t>, wenn Sie ein Erwachsener sind, der tägliche Pflege benötigt. </a:t>
            </a:r>
          </a:p>
        </p:txBody>
      </p:sp>
      <p:pic>
        <p:nvPicPr>
          <p:cNvPr id="17" name="Picture 16" descr="Ein Mann im Rollstuhl, dem eine Angehörige hilft.">
            <a:extLst>
              <a:ext uri="{FF2B5EF4-FFF2-40B4-BE49-F238E27FC236}">
                <a16:creationId xmlns:a16="http://schemas.microsoft.com/office/drawing/2014/main" id="{58ED255A-6320-6F3F-453A-4546EC63F0F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6000" y="5002550"/>
            <a:ext cx="940084" cy="940084"/>
          </a:xfrm>
          <a:prstGeom prst="rect">
            <a:avLst/>
          </a:prstGeom>
        </p:spPr>
      </p:pic>
      <p:sp>
        <p:nvSpPr>
          <p:cNvPr id="21" name="Subtitle 2">
            <a:extLst>
              <a:ext uri="{FF2B5EF4-FFF2-40B4-BE49-F238E27FC236}">
                <a16:creationId xmlns:a16="http://schemas.microsoft.com/office/drawing/2014/main" id="{11530630-8F3C-E550-C46E-B764CB9322BB}"/>
              </a:ext>
            </a:extLst>
          </p:cNvPr>
          <p:cNvSpPr txBox="1">
            <a:spLocks/>
          </p:cNvSpPr>
          <p:nvPr/>
        </p:nvSpPr>
        <p:spPr>
          <a:xfrm>
            <a:off x="1552679" y="6421968"/>
            <a:ext cx="3513305" cy="314901"/>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defTabSz="360000">
              <a:lnSpc>
                <a:spcPct val="100000"/>
              </a:lnSpc>
              <a:spcBef>
                <a:spcPts val="0"/>
              </a:spcBef>
              <a:spcAft>
                <a:spcPts val="200"/>
              </a:spcAft>
              <a:buFont typeface="Arial" panose="020B0604020202020204" pitchFamily="34" charset="0"/>
              <a:buChar char="•"/>
            </a:pPr>
            <a:r>
              <a:rPr lang="de-DE" sz="1100" dirty="0"/>
              <a:t>Hilfe bei der </a:t>
            </a:r>
            <a:r>
              <a:rPr lang="de-DE" sz="1100" b="1" dirty="0"/>
              <a:t>Kontaktaufnahme</a:t>
            </a:r>
            <a:r>
              <a:rPr lang="de-DE" sz="1100" dirty="0"/>
              <a:t> mit Ihren Familienangehörigen und bei der </a:t>
            </a:r>
            <a:r>
              <a:rPr lang="de-DE" sz="1100" b="1" dirty="0"/>
              <a:t>Suche nach Ihren Familienangehörigen, wenn Sie nicht wissen, wo sie sind.</a:t>
            </a:r>
            <a:r>
              <a:rPr lang="de-DE" sz="1100" dirty="0"/>
              <a:t> </a:t>
            </a:r>
          </a:p>
        </p:txBody>
      </p:sp>
      <p:pic>
        <p:nvPicPr>
          <p:cNvPr id="19" name="Picture 18" descr="Eine Frau, die einen Mitarbeiter an einem Schreibtisch um Hilfe bei der Suche nach ihrer Familie bittet.">
            <a:extLst>
              <a:ext uri="{FF2B5EF4-FFF2-40B4-BE49-F238E27FC236}">
                <a16:creationId xmlns:a16="http://schemas.microsoft.com/office/drawing/2014/main" id="{A0749901-C39D-D51B-A0F6-369290128875}"/>
              </a:ext>
            </a:extLst>
          </p:cNvPr>
          <p:cNvPicPr>
            <a:picLocks noChangeAspect="1"/>
          </p:cNvPicPr>
          <p:nvPr/>
        </p:nvPicPr>
        <p:blipFill>
          <a:blip r:embed="rId5"/>
          <a:srcRect l="22629" t="21564" r="22246" b="19137"/>
          <a:stretch>
            <a:fillRect/>
          </a:stretch>
        </p:blipFill>
        <p:spPr>
          <a:xfrm>
            <a:off x="320511" y="6035091"/>
            <a:ext cx="1131217" cy="1136170"/>
          </a:xfrm>
          <a:prstGeom prst="rect">
            <a:avLst/>
          </a:prstGeom>
        </p:spPr>
      </p:pic>
      <p:sp>
        <p:nvSpPr>
          <p:cNvPr id="3" name="Slide Number Placeholder 2">
            <a:extLst>
              <a:ext uri="{FF2B5EF4-FFF2-40B4-BE49-F238E27FC236}">
                <a16:creationId xmlns:a16="http://schemas.microsoft.com/office/drawing/2014/main" id="{2E5727C7-EA66-7E2C-24EA-7AD1BAD5F597}"/>
              </a:ext>
            </a:extLst>
          </p:cNvPr>
          <p:cNvSpPr>
            <a:spLocks noGrp="1"/>
          </p:cNvSpPr>
          <p:nvPr>
            <p:ph type="sldNum" sz="quarter" idx="4"/>
          </p:nvPr>
        </p:nvSpPr>
        <p:spPr/>
        <p:txBody>
          <a:bodyPr/>
          <a:lstStyle/>
          <a:p>
            <a:fld id="{40D27072-F98D-D44B-838D-C2300481805D}" type="slidenum">
              <a:rPr lang="en-LU" smtClean="0">
                <a:solidFill>
                  <a:schemeClr val="tx1"/>
                </a:solidFill>
              </a:rPr>
              <a:pPr/>
              <a:t>7</a:t>
            </a:fld>
            <a:endParaRPr lang="en-LU">
              <a:solidFill>
                <a:schemeClr val="tx1"/>
              </a:solidFill>
            </a:endParaRPr>
          </a:p>
        </p:txBody>
      </p:sp>
    </p:spTree>
    <p:extLst>
      <p:ext uri="{BB962C8B-B14F-4D97-AF65-F5344CB8AC3E}">
        <p14:creationId xmlns:p14="http://schemas.microsoft.com/office/powerpoint/2010/main" val="145543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FD7C-AC7F-D524-5235-275757C4D686}"/>
              </a:ext>
            </a:extLst>
          </p:cNvPr>
          <p:cNvSpPr>
            <a:spLocks noGrp="1"/>
          </p:cNvSpPr>
          <p:nvPr>
            <p:ph type="ctrTitle"/>
          </p:nvPr>
        </p:nvSpPr>
        <p:spPr>
          <a:xfrm>
            <a:off x="648000" y="324000"/>
            <a:ext cx="4284000" cy="460502"/>
          </a:xfrm>
        </p:spPr>
        <p:txBody>
          <a:bodyPr/>
          <a:lstStyle/>
          <a:p>
            <a:r>
              <a:rPr lang="de-DE"/>
              <a:t>BEDINGUNGEN, UNTER DENEN ASYLSUCHENDE IN HAFT GENOMMEN WERDEN KÖNNEN</a:t>
            </a:r>
          </a:p>
        </p:txBody>
      </p:sp>
      <p:sp>
        <p:nvSpPr>
          <p:cNvPr id="5" name="Subtitle 2">
            <a:extLst>
              <a:ext uri="{FF2B5EF4-FFF2-40B4-BE49-F238E27FC236}">
                <a16:creationId xmlns:a16="http://schemas.microsoft.com/office/drawing/2014/main" id="{16B902EF-4EBB-CC4E-7811-ABCE5F603489}"/>
              </a:ext>
            </a:extLst>
          </p:cNvPr>
          <p:cNvSpPr txBox="1">
            <a:spLocks/>
          </p:cNvSpPr>
          <p:nvPr/>
        </p:nvSpPr>
        <p:spPr>
          <a:xfrm>
            <a:off x="396001" y="932833"/>
            <a:ext cx="2152546" cy="1983442"/>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400"/>
              </a:spcAft>
            </a:pPr>
            <a:r>
              <a:rPr lang="de-DE" dirty="0"/>
              <a:t>Inhaftnahme bedeutet, dass Sie in einer speziellen Einrichtung untergebracht werden, die Sie nicht frei verlassen dürfen. Die Behörden müssen einen guten Grund haben, um Sie in Haft zu nehmen. Sie müssen sich sicher sein, dass es in Ihrem Fall keine andere Möglichkeit gibt. Die zuständige Behörde berücksichtigt Ihre persönliche Situation, bevor sie eine Entscheidung trifft. </a:t>
            </a:r>
          </a:p>
        </p:txBody>
      </p:sp>
      <p:pic>
        <p:nvPicPr>
          <p:cNvPr id="7" name="Picture 6" descr="Mitglied und Sicherheitsbedienstete im Hof einer Hafteinrichtung. Die Hafteinrichtung ist von einem Zaun umgeben.">
            <a:extLst>
              <a:ext uri="{FF2B5EF4-FFF2-40B4-BE49-F238E27FC236}">
                <a16:creationId xmlns:a16="http://schemas.microsoft.com/office/drawing/2014/main" id="{F493B3B0-0270-8CE2-407A-98B7B6C7CC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30845" y="815471"/>
            <a:ext cx="2131698" cy="2100804"/>
          </a:xfrm>
          <a:prstGeom prst="rect">
            <a:avLst/>
          </a:prstGeom>
        </p:spPr>
      </p:pic>
      <p:sp>
        <p:nvSpPr>
          <p:cNvPr id="6" name="Subtitle 2">
            <a:extLst>
              <a:ext uri="{FF2B5EF4-FFF2-40B4-BE49-F238E27FC236}">
                <a16:creationId xmlns:a16="http://schemas.microsoft.com/office/drawing/2014/main" id="{8E465C91-FA62-AE0F-80B8-1F9EF3472F07}"/>
              </a:ext>
            </a:extLst>
          </p:cNvPr>
          <p:cNvSpPr txBox="1">
            <a:spLocks/>
          </p:cNvSpPr>
          <p:nvPr/>
        </p:nvSpPr>
        <p:spPr>
          <a:xfrm>
            <a:off x="396000" y="3205398"/>
            <a:ext cx="4536000" cy="185758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200"/>
              </a:spcAft>
            </a:pPr>
            <a:r>
              <a:rPr lang="de-DE" dirty="0"/>
              <a:t>Gründe für die Inhaftnahme können sein: </a:t>
            </a:r>
          </a:p>
          <a:p>
            <a:pPr marL="108000" indent="-108000">
              <a:lnSpc>
                <a:spcPct val="100000"/>
              </a:lnSpc>
              <a:spcAft>
                <a:spcPts val="200"/>
              </a:spcAft>
              <a:buFont typeface="Arial" panose="020B0604020202020204" pitchFamily="34" charset="0"/>
              <a:buChar char="•"/>
            </a:pPr>
            <a:r>
              <a:rPr lang="de-DE" dirty="0"/>
              <a:t>wichtige Aspekte Ihres Asylantrags (z. B. Ihre Identität) können nicht ohne eine Inhaftnahme überprüft werden,</a:t>
            </a:r>
          </a:p>
          <a:p>
            <a:pPr marL="108000" indent="-108000">
              <a:lnSpc>
                <a:spcPct val="100000"/>
              </a:lnSpc>
              <a:spcAft>
                <a:spcPts val="200"/>
              </a:spcAft>
              <a:buFont typeface="Arial" panose="020B0604020202020204" pitchFamily="34" charset="0"/>
              <a:buChar char="•"/>
            </a:pPr>
            <a:r>
              <a:rPr lang="de-DE" dirty="0"/>
              <a:t>Sie haben die Pflicht, an einem bestimmten Ort zu bleiben, nicht erfüllt, und es besteht die Gefahr, dass Sie den zugewiesenen Aufenthaltsort erneut verlassen und die Behörden Sie nicht erreichen können, </a:t>
            </a:r>
          </a:p>
          <a:p>
            <a:pPr marL="108000" indent="-108000">
              <a:lnSpc>
                <a:spcPct val="100000"/>
              </a:lnSpc>
              <a:spcAft>
                <a:spcPts val="200"/>
              </a:spcAft>
              <a:buFont typeface="Arial" panose="020B0604020202020204" pitchFamily="34" charset="0"/>
              <a:buChar char="•"/>
            </a:pPr>
            <a:r>
              <a:rPr lang="de-DE" dirty="0"/>
              <a:t>Sie haben eine Entscheidung erhalten, dass Sie in das für die Prüfung Ihres Asylantrags zuständige EU+-Land überstellt werden sollen, und es besteht die Gefahr, dass Sie den zugewiesenen Aufenthaltsort vor der Überstellung verlassen, </a:t>
            </a:r>
          </a:p>
          <a:p>
            <a:pPr marL="108000" indent="-108000">
              <a:lnSpc>
                <a:spcPct val="100000"/>
              </a:lnSpc>
              <a:spcAft>
                <a:spcPts val="200"/>
              </a:spcAft>
              <a:buFont typeface="Arial" panose="020B0604020202020204" pitchFamily="34" charset="0"/>
              <a:buChar char="•"/>
            </a:pPr>
            <a:r>
              <a:rPr lang="de-DE" dirty="0"/>
              <a:t>Sie stellen ein Sicherheitsrisiko dar.</a:t>
            </a:r>
          </a:p>
        </p:txBody>
      </p:sp>
      <p:sp>
        <p:nvSpPr>
          <p:cNvPr id="8" name="Subtitle 2">
            <a:extLst>
              <a:ext uri="{FF2B5EF4-FFF2-40B4-BE49-F238E27FC236}">
                <a16:creationId xmlns:a16="http://schemas.microsoft.com/office/drawing/2014/main" id="{B8F09ADE-811A-88E0-0CDD-E0F46D10D2EA}"/>
              </a:ext>
            </a:extLst>
          </p:cNvPr>
          <p:cNvSpPr txBox="1">
            <a:spLocks/>
          </p:cNvSpPr>
          <p:nvPr/>
        </p:nvSpPr>
        <p:spPr>
          <a:xfrm>
            <a:off x="396000" y="5382415"/>
            <a:ext cx="2111735" cy="120167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400"/>
              </a:spcAft>
            </a:pPr>
            <a:r>
              <a:rPr lang="de-DE"/>
              <a:t>Wenn Sie in Haft genommen werden, können Sie einen Rechtsbehelf gegen diese Entscheidung einlegen. Sie können kostenlose Rechtsberatung und -vertretung verlangen. </a:t>
            </a:r>
          </a:p>
        </p:txBody>
      </p:sp>
      <p:pic>
        <p:nvPicPr>
          <p:cNvPr id="9" name="Picture 8" descr="Ein Asylsuchender, der in einem Büro mit einem Rechtsbeistand oder Anwalt spricht.">
            <a:extLst>
              <a:ext uri="{FF2B5EF4-FFF2-40B4-BE49-F238E27FC236}">
                <a16:creationId xmlns:a16="http://schemas.microsoft.com/office/drawing/2014/main" id="{944D3726-8CBB-B7A6-065E-8E345AF27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845" y="5337171"/>
            <a:ext cx="2111735" cy="1468839"/>
          </a:xfrm>
          <a:prstGeom prst="rect">
            <a:avLst/>
          </a:prstGeom>
        </p:spPr>
      </p:pic>
      <p:sp>
        <p:nvSpPr>
          <p:cNvPr id="4" name="Slide Number Placeholder 3">
            <a:extLst>
              <a:ext uri="{FF2B5EF4-FFF2-40B4-BE49-F238E27FC236}">
                <a16:creationId xmlns:a16="http://schemas.microsoft.com/office/drawing/2014/main" id="{494C45AD-2DF4-1686-BD94-922334F883CF}"/>
              </a:ext>
            </a:extLst>
          </p:cNvPr>
          <p:cNvSpPr>
            <a:spLocks noGrp="1"/>
          </p:cNvSpPr>
          <p:nvPr>
            <p:ph type="sldNum" sz="quarter" idx="4"/>
          </p:nvPr>
        </p:nvSpPr>
        <p:spPr/>
        <p:txBody>
          <a:bodyPr/>
          <a:lstStyle/>
          <a:p>
            <a:fld id="{40D27072-F98D-D44B-838D-C2300481805D}" type="slidenum">
              <a:rPr lang="en-LU" smtClean="0">
                <a:solidFill>
                  <a:schemeClr val="tx1"/>
                </a:solidFill>
              </a:rPr>
              <a:pPr/>
              <a:t>8</a:t>
            </a:fld>
            <a:endParaRPr lang="en-LU">
              <a:solidFill>
                <a:schemeClr val="tx1"/>
              </a:solidFill>
            </a:endParaRPr>
          </a:p>
        </p:txBody>
      </p:sp>
    </p:spTree>
    <p:extLst>
      <p:ext uri="{BB962C8B-B14F-4D97-AF65-F5344CB8AC3E}">
        <p14:creationId xmlns:p14="http://schemas.microsoft.com/office/powerpoint/2010/main" val="227312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D7C6-AFF7-7736-1523-D41FC5639DE8}"/>
              </a:ext>
            </a:extLst>
          </p:cNvPr>
          <p:cNvSpPr>
            <a:spLocks noGrp="1"/>
          </p:cNvSpPr>
          <p:nvPr>
            <p:ph type="ctrTitle"/>
          </p:nvPr>
        </p:nvSpPr>
        <p:spPr>
          <a:xfrm>
            <a:off x="648000" y="324000"/>
            <a:ext cx="4284000" cy="460502"/>
          </a:xfrm>
        </p:spPr>
        <p:txBody>
          <a:bodyPr/>
          <a:lstStyle/>
          <a:p>
            <a:r>
              <a:rPr lang="de-DE"/>
              <a:t>WELCHE PFLICHTEN HABEN SIE IN DIESER PHASE? </a:t>
            </a:r>
          </a:p>
        </p:txBody>
      </p:sp>
      <p:pic>
        <p:nvPicPr>
          <p:cNvPr id="6" name="Picture 5" descr="Eine Polizistin, die auf eine Liste von erlaubten und verbotenen Handlungen in dem Land zeigt.">
            <a:extLst>
              <a:ext uri="{FF2B5EF4-FFF2-40B4-BE49-F238E27FC236}">
                <a16:creationId xmlns:a16="http://schemas.microsoft.com/office/drawing/2014/main" id="{FD01DAB4-18E6-1EAE-381F-E5EC9E99EA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44174" y="1082341"/>
            <a:ext cx="1087826" cy="1087826"/>
          </a:xfrm>
          <a:prstGeom prst="rect">
            <a:avLst/>
          </a:prstGeom>
        </p:spPr>
      </p:pic>
      <p:sp>
        <p:nvSpPr>
          <p:cNvPr id="3" name="Subtitle 2">
            <a:extLst>
              <a:ext uri="{FF2B5EF4-FFF2-40B4-BE49-F238E27FC236}">
                <a16:creationId xmlns:a16="http://schemas.microsoft.com/office/drawing/2014/main" id="{07647C7A-8C88-E1EE-AD0C-42A8EE9BED04}"/>
              </a:ext>
            </a:extLst>
          </p:cNvPr>
          <p:cNvSpPr>
            <a:spLocks noGrp="1"/>
          </p:cNvSpPr>
          <p:nvPr>
            <p:ph type="subTitle" idx="1"/>
          </p:nvPr>
        </p:nvSpPr>
        <p:spPr>
          <a:xfrm>
            <a:off x="396000" y="731975"/>
            <a:ext cx="4536000" cy="203201"/>
          </a:xfrm>
        </p:spPr>
        <p:txBody>
          <a:bodyPr/>
          <a:lstStyle/>
          <a:p>
            <a:r>
              <a:rPr lang="de-DE" b="1"/>
              <a:t>Unten sind einige der Pflichten aufgeführt, die Sie erfüllen müssen.</a:t>
            </a:r>
          </a:p>
        </p:txBody>
      </p:sp>
      <p:sp>
        <p:nvSpPr>
          <p:cNvPr id="5" name="Subtitle 2">
            <a:extLst>
              <a:ext uri="{FF2B5EF4-FFF2-40B4-BE49-F238E27FC236}">
                <a16:creationId xmlns:a16="http://schemas.microsoft.com/office/drawing/2014/main" id="{F8A45EF9-FADD-7A19-8C55-4C7DBF7F70AF}"/>
              </a:ext>
            </a:extLst>
          </p:cNvPr>
          <p:cNvSpPr txBox="1">
            <a:spLocks/>
          </p:cNvSpPr>
          <p:nvPr/>
        </p:nvSpPr>
        <p:spPr>
          <a:xfrm>
            <a:off x="396000" y="1082341"/>
            <a:ext cx="3409741" cy="209535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lnSpc>
                <a:spcPct val="100000"/>
              </a:lnSpc>
              <a:spcAft>
                <a:spcPts val="1000"/>
              </a:spcAft>
              <a:buSzPct val="170000"/>
              <a:buBlip>
                <a:blip r:embed="rId3"/>
              </a:buBlip>
            </a:pPr>
            <a:r>
              <a:rPr lang="de-DE" dirty="0"/>
              <a:t>Halten Sie sich an die Gesetze dieses Landes.</a:t>
            </a:r>
          </a:p>
          <a:p>
            <a:pPr marL="252000" indent="-252000">
              <a:lnSpc>
                <a:spcPct val="100000"/>
              </a:lnSpc>
              <a:spcAft>
                <a:spcPts val="1000"/>
              </a:spcAft>
              <a:buSzPct val="170000"/>
              <a:buBlip>
                <a:blip r:embed="rId3"/>
              </a:buBlip>
            </a:pPr>
            <a:r>
              <a:rPr lang="de-DE" dirty="0"/>
              <a:t>Bleiben Sie in Deutschland und reisen Sie nicht ohne Genehmigung der Behörden in ein anderes EU+-Land. </a:t>
            </a:r>
          </a:p>
          <a:p>
            <a:pPr marL="252000" indent="-252000">
              <a:lnSpc>
                <a:spcPct val="100000"/>
              </a:lnSpc>
              <a:spcAft>
                <a:spcPts val="1000"/>
              </a:spcAft>
              <a:buSzPct val="170000"/>
              <a:buFont typeface="Arial" panose="020B0604020202020204" pitchFamily="34" charset="0"/>
              <a:buBlip>
                <a:blip r:embed="rId4"/>
              </a:buBlip>
            </a:pPr>
            <a:r>
              <a:rPr lang="de-DE" dirty="0"/>
              <a:t>Verlassen Sie nicht ohne Erlaubnis den Ort, an dem Sie sich laut Anweisung der Behörden aufhalten müssen. </a:t>
            </a:r>
            <a:endParaRPr lang="de-DE" dirty="0">
              <a:highlight>
                <a:srgbClr val="C0C0C0"/>
              </a:highlight>
            </a:endParaRPr>
          </a:p>
          <a:p>
            <a:pPr marL="252000" indent="-252000">
              <a:lnSpc>
                <a:spcPct val="100000"/>
              </a:lnSpc>
              <a:spcAft>
                <a:spcPts val="1000"/>
              </a:spcAft>
              <a:buSzPct val="170000"/>
              <a:buBlip>
                <a:blip r:embed="rId3"/>
              </a:buBlip>
            </a:pPr>
            <a:r>
              <a:rPr lang="de-DE" dirty="0">
                <a:highlight>
                  <a:srgbClr val="C0C0C0"/>
                </a:highlight>
              </a:rPr>
              <a:t>Befolgen Sie die Regeln des Ortes, in dem Sie untergebracht sind.</a:t>
            </a:r>
            <a:r>
              <a:rPr lang="de-DE" dirty="0">
                <a:highlight>
                  <a:srgbClr val="808080"/>
                </a:highlight>
              </a:rPr>
              <a:t> </a:t>
            </a:r>
          </a:p>
          <a:p>
            <a:pPr marL="252000" indent="-252000">
              <a:lnSpc>
                <a:spcPct val="100000"/>
              </a:lnSpc>
              <a:spcAft>
                <a:spcPts val="1000"/>
              </a:spcAft>
              <a:buSzPct val="170000"/>
              <a:buBlip>
                <a:blip r:embed="rId3"/>
              </a:buBlip>
            </a:pPr>
            <a:r>
              <a:rPr lang="de-DE" dirty="0"/>
              <a:t>Geben Sie den Behörden Ihre Kontaktdaten.</a:t>
            </a:r>
          </a:p>
        </p:txBody>
      </p:sp>
      <p:pic>
        <p:nvPicPr>
          <p:cNvPr id="9" name="Picture 8">
            <a:extLst>
              <a:ext uri="{FF2B5EF4-FFF2-40B4-BE49-F238E27FC236}">
                <a16:creationId xmlns:a16="http://schemas.microsoft.com/office/drawing/2014/main" id="{3B171778-BCB4-7269-6822-E45CF39E771B}"/>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435602" y="3598068"/>
            <a:ext cx="149980" cy="203200"/>
          </a:xfrm>
          <a:prstGeom prst="rect">
            <a:avLst/>
          </a:prstGeom>
        </p:spPr>
      </p:pic>
      <p:sp>
        <p:nvSpPr>
          <p:cNvPr id="7" name="Title 1">
            <a:extLst>
              <a:ext uri="{FF2B5EF4-FFF2-40B4-BE49-F238E27FC236}">
                <a16:creationId xmlns:a16="http://schemas.microsoft.com/office/drawing/2014/main" id="{B1907FA1-E151-2153-8741-D2FFBBAFAD7F}"/>
              </a:ext>
            </a:extLst>
          </p:cNvPr>
          <p:cNvSpPr txBox="1">
            <a:spLocks/>
          </p:cNvSpPr>
          <p:nvPr/>
        </p:nvSpPr>
        <p:spPr>
          <a:xfrm>
            <a:off x="648000" y="3580145"/>
            <a:ext cx="4536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dirty="0"/>
              <a:t>WAS PASSIERT, WENN SIE IHRE PFLICHTEN NICHT ERFÜLLEN?</a:t>
            </a:r>
          </a:p>
        </p:txBody>
      </p:sp>
      <p:sp>
        <p:nvSpPr>
          <p:cNvPr id="8" name="Subtitle 2">
            <a:extLst>
              <a:ext uri="{FF2B5EF4-FFF2-40B4-BE49-F238E27FC236}">
                <a16:creationId xmlns:a16="http://schemas.microsoft.com/office/drawing/2014/main" id="{7A9119B5-E5B2-D88D-45AE-943BAE925FD5}"/>
              </a:ext>
            </a:extLst>
          </p:cNvPr>
          <p:cNvSpPr txBox="1">
            <a:spLocks/>
          </p:cNvSpPr>
          <p:nvPr/>
        </p:nvSpPr>
        <p:spPr>
          <a:xfrm>
            <a:off x="435603" y="3923536"/>
            <a:ext cx="4496048" cy="168306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Die Behörden bewerten Ihre Situation und informieren Sie über die Maßnahmen, die sie ergreifen. </a:t>
            </a:r>
          </a:p>
          <a:p>
            <a:pPr>
              <a:spcAft>
                <a:spcPts val="400"/>
              </a:spcAft>
            </a:pPr>
            <a:r>
              <a:rPr lang="de-DE" b="1" dirty="0"/>
              <a:t>Sie bekommen vielleicht weniger Unterstützung</a:t>
            </a:r>
            <a:r>
              <a:rPr lang="de-DE" dirty="0"/>
              <a:t>. Das ist zum Beispiel der Fall, wenn Sie ohne Erlaubnis den Ort verlassen haben, an dem Sie sich laut Anweisung der Behörden aufhalten müssen</a:t>
            </a:r>
            <a:r>
              <a:rPr lang="de-DE" dirty="0">
                <a:highlight>
                  <a:srgbClr val="C0C0C0"/>
                </a:highlight>
              </a:rPr>
              <a:t>, oder wenn Sie bereits in einem anderen EU+-Land internationalen Schutz beantragt haben und dieses Land verlassen haben</a:t>
            </a:r>
            <a:r>
              <a:rPr lang="de-DE" dirty="0"/>
              <a:t>.</a:t>
            </a:r>
          </a:p>
          <a:p>
            <a:pPr>
              <a:spcAft>
                <a:spcPts val="400"/>
              </a:spcAft>
            </a:pPr>
            <a:r>
              <a:rPr lang="de-DE" b="1" dirty="0"/>
              <a:t>Sie könnten die Unterstützung verlieren, die Sie bekommen</a:t>
            </a:r>
            <a:r>
              <a:rPr lang="de-DE" dirty="0"/>
              <a:t>, wenn Sie sich gewalttätig verhalten, andere bedrohen oder wenn Sie die Regeln des Ortes, in dem Sie untergebracht sind, wiederholt oder schwerwiegend verletzen.</a:t>
            </a:r>
          </a:p>
          <a:p>
            <a:pPr>
              <a:spcAft>
                <a:spcPts val="400"/>
              </a:spcAft>
            </a:pPr>
            <a:endParaRPr lang="en-LU" dirty="0"/>
          </a:p>
        </p:txBody>
      </p:sp>
      <p:pic>
        <p:nvPicPr>
          <p:cNvPr id="12" name="Picture 11" descr="Ein durchgestrichener roter Kreis; dahinter sind ein Kalender und eine Hand zu erkennen, die Geld entgegennimmt, was darauf hindeutet, dass die Person keine finanzielle Unterstützung erhält.">
            <a:extLst>
              <a:ext uri="{FF2B5EF4-FFF2-40B4-BE49-F238E27FC236}">
                <a16:creationId xmlns:a16="http://schemas.microsoft.com/office/drawing/2014/main" id="{153F0AB4-3114-F972-84F7-7A3C459E381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89755" y="6070104"/>
            <a:ext cx="1008000" cy="1008000"/>
          </a:xfrm>
          <a:prstGeom prst="rect">
            <a:avLst/>
          </a:prstGeom>
        </p:spPr>
      </p:pic>
      <p:pic>
        <p:nvPicPr>
          <p:cNvPr id="11" name="Picture 10">
            <a:extLst>
              <a:ext uri="{FF2B5EF4-FFF2-40B4-BE49-F238E27FC236}">
                <a16:creationId xmlns:a16="http://schemas.microsoft.com/office/drawing/2014/main" id="{A81D973E-1B8F-7B43-881B-E4453C1AD19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90000" y="6070104"/>
            <a:ext cx="1008478" cy="1008478"/>
          </a:xfrm>
          <a:prstGeom prst="rect">
            <a:avLst/>
          </a:prstGeom>
        </p:spPr>
      </p:pic>
      <p:sp>
        <p:nvSpPr>
          <p:cNvPr id="4" name="Slide Number Placeholder 3">
            <a:extLst>
              <a:ext uri="{FF2B5EF4-FFF2-40B4-BE49-F238E27FC236}">
                <a16:creationId xmlns:a16="http://schemas.microsoft.com/office/drawing/2014/main" id="{99537E6A-1682-BE98-52B4-37683E2B18D7}"/>
              </a:ext>
            </a:extLst>
          </p:cNvPr>
          <p:cNvSpPr>
            <a:spLocks noGrp="1"/>
          </p:cNvSpPr>
          <p:nvPr>
            <p:ph type="sldNum" sz="quarter" idx="4"/>
          </p:nvPr>
        </p:nvSpPr>
        <p:spPr/>
        <p:txBody>
          <a:bodyPr/>
          <a:lstStyle/>
          <a:p>
            <a:fld id="{40D27072-F98D-D44B-838D-C2300481805D}" type="slidenum">
              <a:rPr lang="en-LU" smtClean="0">
                <a:solidFill>
                  <a:schemeClr val="tx1"/>
                </a:solidFill>
              </a:rPr>
              <a:pPr/>
              <a:t>9</a:t>
            </a:fld>
            <a:endParaRPr lang="en-LU">
              <a:solidFill>
                <a:schemeClr val="tx1"/>
              </a:solidFill>
            </a:endParaRPr>
          </a:p>
        </p:txBody>
      </p:sp>
    </p:spTree>
    <p:extLst>
      <p:ext uri="{BB962C8B-B14F-4D97-AF65-F5344CB8AC3E}">
        <p14:creationId xmlns:p14="http://schemas.microsoft.com/office/powerpoint/2010/main" val="2745830418"/>
      </p:ext>
    </p:extLst>
  </p:cSld>
  <p:clrMapOvr>
    <a:masterClrMapping/>
  </p:clrMapOvr>
</p:sld>
</file>

<file path=ppt/theme/theme1.xml><?xml version="1.0" encoding="utf-8"?>
<a:theme xmlns:a="http://schemas.openxmlformats.org/drawingml/2006/main" name="Inside">
  <a:themeElements>
    <a:clrScheme name="EUAA Colour palette">
      <a:dk1>
        <a:srgbClr val="000000"/>
      </a:dk1>
      <a:lt1>
        <a:srgbClr val="FFFFFF"/>
      </a:lt1>
      <a:dk2>
        <a:srgbClr val="0E2841"/>
      </a:dk2>
      <a:lt2>
        <a:srgbClr val="BABBB6"/>
      </a:lt2>
      <a:accent1>
        <a:srgbClr val="181936"/>
      </a:accent1>
      <a:accent2>
        <a:srgbClr val="F2BC34"/>
      </a:accent2>
      <a:accent3>
        <a:srgbClr val="22A7AE"/>
      </a:accent3>
      <a:accent4>
        <a:srgbClr val="7DBB55"/>
      </a:accent4>
      <a:accent5>
        <a:srgbClr val="DA3F39"/>
      </a:accent5>
      <a:accent6>
        <a:srgbClr val="8B2B60"/>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8afd3c3b2c14229af30eb97d0576c14 xmlns="a1af3d24-2c00-4fff-b753-464d92bed99a">
      <Terms xmlns="http://schemas.microsoft.com/office/infopath/2007/PartnerControls">
        <TermInfo xmlns="http://schemas.microsoft.com/office/infopath/2007/PartnerControls">
          <TermName xmlns="http://schemas.microsoft.com/office/infopath/2007/PartnerControls">NCP Meetings</TermName>
          <TermId xmlns="http://schemas.microsoft.com/office/infopath/2007/PartnerControls">850420f2-c879-4845-8eb8-6ae3034c8cd1</TermId>
        </TermInfo>
      </Terms>
    </o8afd3c3b2c14229af30eb97d0576c14>
    <DocumentSetDescription xmlns="http://schemas.microsoft.com/sharepoint/v3" xsi:nil="true"/>
    <easoResponsible xmlns="a1af3d24-2c00-4fff-b753-464d92bed99a">
      <UserInfo>
        <DisplayName/>
        <AccountId xsi:nil="true"/>
        <AccountType/>
      </UserInfo>
    </easoResponsible>
    <_dlc_DocIdUrl xmlns="a1af3d24-2c00-4fff-b753-464d92bed99a">
      <Url>https://easo.sharepoint.com/sites/c3akc/_layouts/15/DocIdRedir.aspx?ID=EUAA2025-153028471-141296</Url>
      <Description>EUAA2025-153028471-141296</Description>
    </_dlc_DocIdUrl>
    <TaxCatchAll xmlns="a1af3d24-2c00-4fff-b753-464d92bed99a">
      <Value>162</Value>
      <Value>374</Value>
      <Value>2</Value>
      <Value>1</Value>
    </TaxCatchAll>
    <TaxCatchAllLabel xmlns="a1af3d24-2c00-4fff-b753-464d92bed99a" xsi:nil="true"/>
    <d843e2ab0fe040a0b8f15c0cb043c02e xmlns="a1af3d24-2c00-4fff-b753-464d92bed99a">
      <Terms xmlns="http://schemas.microsoft.com/office/infopath/2007/PartnerControls">
        <TermInfo xmlns="http://schemas.microsoft.com/office/infopath/2007/PartnerControls">
          <TermName xmlns="http://schemas.microsoft.com/office/infopath/2007/PartnerControls">Unlocked</TermName>
          <TermId xmlns="http://schemas.microsoft.com/office/infopath/2007/PartnerControls">657cf70e-6c76-40b5-8378-d1bef5a86504</TermId>
        </TermInfo>
      </Terms>
    </d843e2ab0fe040a0b8f15c0cb043c02e>
    <b449eb92237c479dbb476bba4132e4d0 xmlns="a1af3d24-2c00-4fff-b753-464d92bed99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d0063956-0b9b-4740-b4be-2689507f2aae</TermId>
        </TermInfo>
      </Terms>
    </b449eb92237c479dbb476bba4132e4d0>
    <_dlc_DocIdPersistId xmlns="a1af3d24-2c00-4fff-b753-464d92bed99a" xsi:nil="true"/>
    <o7284467db3d4acd87ce2ae955c53c32 xmlns="a1af3d24-2c00-4fff-b753-464d92bed99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532fa66a-4cdf-4129-bab9-a1f47b418755</TermId>
        </TermInfo>
      </Terms>
    </o7284467db3d4acd87ce2ae955c53c32>
    <_dlc_DocId xmlns="a1af3d24-2c00-4fff-b753-464d92bed99a">EUAA2025-153028471-141296</_dlc_DocId>
  </documentManagement>
</p:properties>
</file>

<file path=customXml/item3.xml><?xml version="1.0" encoding="utf-8"?>
<ct:contentTypeSchema xmlns:ct="http://schemas.microsoft.com/office/2006/metadata/contentType" xmlns:ma="http://schemas.microsoft.com/office/2006/metadata/properties/metaAttributes" ct:_="" ma:_="" ma:contentTypeName="EUAA Document" ma:contentTypeID="0x010100702862A3062E044D8ABC14AA6FFFBF2A00C78088BC43A0B245ADDCF2EF1D8E6B82" ma:contentTypeVersion="70" ma:contentTypeDescription="" ma:contentTypeScope="" ma:versionID="3f8788086f0801e8b8dd8e8871848b50">
  <xsd:schema xmlns:xsd="http://www.w3.org/2001/XMLSchema" xmlns:xs="http://www.w3.org/2001/XMLSchema" xmlns:p="http://schemas.microsoft.com/office/2006/metadata/properties" xmlns:ns1="http://schemas.microsoft.com/sharepoint/v3" xmlns:ns2="a1af3d24-2c00-4fff-b753-464d92bed99a" xmlns:ns3="b0736fa6-7b88-44d3-b02a-aeeea6500900" targetNamespace="http://schemas.microsoft.com/office/2006/metadata/properties" ma:root="true" ma:fieldsID="fd8f45413528d417a57d5623cf91b5e2" ns1:_="" ns2:_="" ns3:_="">
    <xsd:import namespace="http://schemas.microsoft.com/sharepoint/v3"/>
    <xsd:import namespace="a1af3d24-2c00-4fff-b753-464d92bed99a"/>
    <xsd:import namespace="b0736fa6-7b88-44d3-b02a-aeeea6500900"/>
    <xsd:element name="properties">
      <xsd:complexType>
        <xsd:sequence>
          <xsd:element name="documentManagement">
            <xsd:complexType>
              <xsd:all>
                <xsd:element ref="ns2:_dlc_DocId" minOccurs="0"/>
                <xsd:element ref="ns2:_dlc_DocIdUrl" minOccurs="0"/>
                <xsd:element ref="ns2:_dlc_DocIdPersistId" minOccurs="0"/>
                <xsd:element ref="ns2:o8afd3c3b2c14229af30eb97d0576c14" minOccurs="0"/>
                <xsd:element ref="ns2:TaxCatchAll" minOccurs="0"/>
                <xsd:element ref="ns2:TaxCatchAllLabel" minOccurs="0"/>
                <xsd:element ref="ns2:d843e2ab0fe040a0b8f15c0cb043c02e" minOccurs="0"/>
                <xsd:element ref="ns2:b449eb92237c479dbb476bba4132e4d0" minOccurs="0"/>
                <xsd:element ref="ns2:o7284467db3d4acd87ce2ae955c53c32" minOccurs="0"/>
                <xsd:element ref="ns1:DocumentSetDescription" minOccurs="0"/>
                <xsd:element ref="ns2:easoResponsible"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af3d24-2c00-4fff-b753-464d92bed99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dexed="true" ma:internalName="_dlc_DocId" ma:readOnly="true">
      <xsd:simpleType>
        <xsd:restriction base="dms:Text"/>
      </xsd:simpleType>
    </xsd:element>
    <xsd:element name="_dlc_DocIdUrl" ma:index="8"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o8afd3c3b2c14229af30eb97d0576c14" ma:index="10" nillable="true" ma:taxonomy="true" ma:internalName="o8afd3c3b2c14229af30eb97d0576c14" ma:taxonomyFieldName="easoBusinessClassification" ma:displayName="Business Classification" ma:indexed="true" ma:readOnly="false" ma:fieldId="{88afd3c3-b2c1-4229-af30-eb97d0576c14}" ma:sspId="503e7a41-821a-4582-8c5b-0263b9d2f658" ma:termSetId="420852fe-df73-4459-b6e8-0279ecfd170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fc23c42-694e-4320-8421-b7a8887742b5}" ma:internalName="TaxCatchAll" ma:readOnly="false" ma:showField="CatchAllData"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fc23c42-694e-4320-8421-b7a8887742b5}" ma:internalName="TaxCatchAllLabel" ma:readOnly="false" ma:showField="CatchAllDataLabel"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d843e2ab0fe040a0b8f15c0cb043c02e" ma:index="14" nillable="true" ma:taxonomy="true" ma:internalName="d843e2ab0fe040a0b8f15c0cb043c02e" ma:taxonomyFieldName="RecordStatus" ma:displayName="Record Status" ma:indexed="true" ma:readOnly="false" ma:default="162;#Unlocked|657cf70e-6c76-40b5-8378-d1bef5a86504" ma:fieldId="{d843e2ab-0fe0-40a0-b8f1-5c0cb043c02e}" ma:sspId="503e7a41-821a-4582-8c5b-0263b9d2f658" ma:termSetId="d074c5b3-79b4-4232-8673-c47649e6f2e0" ma:anchorId="00000000-0000-0000-0000-000000000000" ma:open="false" ma:isKeyword="false">
      <xsd:complexType>
        <xsd:sequence>
          <xsd:element ref="pc:Terms" minOccurs="0" maxOccurs="1"/>
        </xsd:sequence>
      </xsd:complexType>
    </xsd:element>
    <xsd:element name="b449eb92237c479dbb476bba4132e4d0" ma:index="16" nillable="true" ma:taxonomy="true" ma:internalName="b449eb92237c479dbb476bba4132e4d0" ma:taxonomyFieldName="easoSecurityClassification" ma:displayName="Security Classification" ma:readOnly="false" ma:default="1;#Internal|d0063956-0b9b-4740-b4be-2689507f2aae" ma:fieldId="{b449eb92-237c-479d-bb47-6bba4132e4d0}" ma:sspId="503e7a41-821a-4582-8c5b-0263b9d2f658" ma:termSetId="6aae6405-aa79-4b16-b633-2137dc1ce12b" ma:anchorId="00000000-0000-0000-0000-000000000000" ma:open="false" ma:isKeyword="false">
      <xsd:complexType>
        <xsd:sequence>
          <xsd:element ref="pc:Terms" minOccurs="0" maxOccurs="1"/>
        </xsd:sequence>
      </xsd:complexType>
    </xsd:element>
    <xsd:element name="o7284467db3d4acd87ce2ae955c53c32" ma:index="18" nillable="true" ma:taxonomy="true" ma:internalName="o7284467db3d4acd87ce2ae955c53c32" ma:taxonomyFieldName="easoDocumentLanguage" ma:displayName="Document Language" ma:readOnly="false" ma:default="2;#English|532fa66a-4cdf-4129-bab9-a1f47b418755" ma:fieldId="{87284467-db3d-4acd-87ce-2ae955c53c32}" ma:taxonomyMulti="true" ma:sspId="503e7a41-821a-4582-8c5b-0263b9d2f658" ma:termSetId="e6dd9656-7aa6-44e5-ac68-59003ab7070e" ma:anchorId="00000000-0000-0000-0000-000000000000" ma:open="false" ma:isKeyword="false">
      <xsd:complexType>
        <xsd:sequence>
          <xsd:element ref="pc:Terms" minOccurs="0" maxOccurs="1"/>
        </xsd:sequence>
      </xsd:complexType>
    </xsd:element>
    <xsd:element name="easoResponsible" ma:index="22" nillable="true" ma:displayName="Responsible" ma:description="The responsible person of the document" ma:SharePointGroup="0" ma:internalName="easoResponsi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36fa6-7b88-44d3-b02a-aeeea6500900" elementFormDefault="qualified">
    <xsd:import namespace="http://schemas.microsoft.com/office/2006/documentManagement/types"/>
    <xsd:import namespace="http://schemas.microsoft.com/office/infopath/2007/PartnerControls"/>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EFDD5DC-2608-4A1A-BDB9-B4702CE2FDC4}">
  <ds:schemaRefs>
    <ds:schemaRef ds:uri="http://schemas.microsoft.com/sharepoint/v3/contenttype/forms"/>
  </ds:schemaRefs>
</ds:datastoreItem>
</file>

<file path=customXml/itemProps2.xml><?xml version="1.0" encoding="utf-8"?>
<ds:datastoreItem xmlns:ds="http://schemas.openxmlformats.org/officeDocument/2006/customXml" ds:itemID="{9D889F80-30A6-480B-B3B8-DA97396F92BC}">
  <ds:schemaRefs>
    <ds:schemaRef ds:uri="http://www.w3.org/XML/1998/namespace"/>
    <ds:schemaRef ds:uri="http://schemas.microsoft.com/sharepoint/v3"/>
    <ds:schemaRef ds:uri="http://purl.org/dc/dcmitype/"/>
    <ds:schemaRef ds:uri="http://purl.org/dc/terms/"/>
    <ds:schemaRef ds:uri="http://purl.org/dc/elements/1.1/"/>
    <ds:schemaRef ds:uri="4d7ceb6b-8af9-43ef-9e73-187d8d6c7925"/>
    <ds:schemaRef ds:uri="http://schemas.microsoft.com/office/infopath/2007/PartnerControls"/>
    <ds:schemaRef ds:uri="http://schemas.microsoft.com/office/2006/documentManagement/types"/>
    <ds:schemaRef ds:uri="http://schemas.openxmlformats.org/package/2006/metadata/core-properties"/>
    <ds:schemaRef ds:uri="a1af3d24-2c00-4fff-b753-464d92bed99a"/>
    <ds:schemaRef ds:uri="http://schemas.microsoft.com/office/2006/metadata/properties"/>
  </ds:schemaRefs>
</ds:datastoreItem>
</file>

<file path=customXml/itemProps3.xml><?xml version="1.0" encoding="utf-8"?>
<ds:datastoreItem xmlns:ds="http://schemas.openxmlformats.org/officeDocument/2006/customXml" ds:itemID="{FABDA853-F3EF-4354-8B68-F408A84C8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af3d24-2c00-4fff-b753-464d92bed99a"/>
    <ds:schemaRef ds:uri="b0736fa6-7b88-44d3-b02a-aeeea6500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617987B-5FAB-4215-A139-DFAB2B4D8CB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1952</Words>
  <Application>Microsoft Office PowerPoint</Application>
  <PresentationFormat>Benutzerdefiniert</PresentationFormat>
  <Paragraphs>134</Paragraphs>
  <Slides>12</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Aptos</vt:lpstr>
      <vt:lpstr>Arial</vt:lpstr>
      <vt:lpstr>Calibri</vt:lpstr>
      <vt:lpstr>Verdana</vt:lpstr>
      <vt:lpstr>Inside</vt:lpstr>
      <vt:lpstr>DECKBLATT: IHRE RECHTE UND PFLICHTEN BEI DER AUFNAHME</vt:lpstr>
      <vt:lpstr>WAS BEDEUTET „AUFNAHME“?</vt:lpstr>
      <vt:lpstr>REGELN FÜR ASYLANTRÄGE UND REISEN IN ANDERE EU+-LÄNDER</vt:lpstr>
      <vt:lpstr>WAS WERDEN SIE BEKOMMEN?</vt:lpstr>
      <vt:lpstr>RECHT AUF MEDIZINISCHE VERSORGUNG</vt:lpstr>
      <vt:lpstr>RECHT AUF BILDUNG FÜR KINDER </vt:lpstr>
      <vt:lpstr>WO WERDEN SIE UNTERGEBRACHT? TEIL 2/2</vt:lpstr>
      <vt:lpstr>BEDINGUNGEN, UNTER DENEN ASYLSUCHENDE IN HAFT GENOMMEN WERDEN KÖNNEN</vt:lpstr>
      <vt:lpstr>WELCHE PFLICHTEN HABEN SIE IN DIESER PHASE? </vt:lpstr>
      <vt:lpstr>WAS PASSIERT, WENN SIE OHNE ERLAUBNIS DER BEHÖRDEN IN EIN ANDERES EU+-LAND REISEN?</vt:lpstr>
      <vt:lpstr>ANSPRECHPARTNER</vt:lpstr>
      <vt:lpstr>HINTERE UMSCHLAGSEITE</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Layout</dc:title>
  <dc:creator>CDT</dc:creator>
  <cp:lastModifiedBy>Harbach, Antonia</cp:lastModifiedBy>
  <cp:revision>131</cp:revision>
  <dcterms:created xsi:type="dcterms:W3CDTF">2025-07-31T12:38:55Z</dcterms:created>
  <dcterms:modified xsi:type="dcterms:W3CDTF">2026-06-12T01:21:20Z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2025-07-31T13:27:59Z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4721ae56-cca8-4d77-9748-822d64521972</vt:lpwstr>
  </property>
  <property fmtid="{D5CDD505-2E9C-101B-9397-08002B2CF9AE}" pid="8" name="MSIP_Label_6bd9ddd1-4d20-43f6-abfa-fc3c07406f94_ContentBits">
    <vt:lpwstr>0</vt:lpwstr>
  </property>
  <property fmtid="{D5CDD505-2E9C-101B-9397-08002B2CF9AE}" pid="9" name="MSIP_Label_6bd9ddd1-4d20-43f6-abfa-fc3c07406f94_Tag">
    <vt:lpwstr>50, 3, 0, 1</vt:lpwstr>
  </property>
  <property fmtid="{D5CDD505-2E9C-101B-9397-08002B2CF9AE}" pid="10" name="ContentTypeId">
    <vt:lpwstr>0x010100702862A3062E044D8ABC14AA6FFFBF2A00C78088BC43A0B245ADDCF2EF1D8E6B82</vt:lpwstr>
  </property>
  <property fmtid="{D5CDD505-2E9C-101B-9397-08002B2CF9AE}" pid="11" name="RecordStatus">
    <vt:lpwstr>162;#Unlocked|657cf70e-6c76-40b5-8378-d1bef5a86504</vt:lpwstr>
  </property>
  <property fmtid="{D5CDD505-2E9C-101B-9397-08002B2CF9AE}" pid="12" name="easoSecurityClassification">
    <vt:lpwstr>1;#Internal|d0063956-0b9b-4740-b4be-2689507f2aae</vt:lpwstr>
  </property>
  <property fmtid="{D5CDD505-2E9C-101B-9397-08002B2CF9AE}" pid="13" name="_dlc_DocIdItemGuid">
    <vt:lpwstr>f347b560-1b78-4616-87b7-0100a64f8d51</vt:lpwstr>
  </property>
  <property fmtid="{D5CDD505-2E9C-101B-9397-08002B2CF9AE}" pid="14" name="easoDocumentLanguage">
    <vt:lpwstr>2;#English|532fa66a-4cdf-4129-bab9-a1f47b418755</vt:lpwstr>
  </property>
  <property fmtid="{D5CDD505-2E9C-101B-9397-08002B2CF9AE}" pid="15" name="p96fb03dbcf94747b8ec018a65a2d03d">
    <vt:lpwstr/>
  </property>
  <property fmtid="{D5CDD505-2E9C-101B-9397-08002B2CF9AE}" pid="16" name="MediaServiceImageTags">
    <vt:lpwstr/>
  </property>
  <property fmtid="{D5CDD505-2E9C-101B-9397-08002B2CF9AE}" pid="17" name="easoDocumentCoverage">
    <vt:lpwstr/>
  </property>
  <property fmtid="{D5CDD505-2E9C-101B-9397-08002B2CF9AE}" pid="18" name="easoBusinessClassification">
    <vt:lpwstr>374;#NCP Meetings|850420f2-c879-4845-8eb8-6ae3034c8cd1</vt:lpwstr>
  </property>
  <property fmtid="{D5CDD505-2E9C-101B-9397-08002B2CF9AE}" pid="19" name="lcf76f155ced4ddcb4097134ff3c332f">
    <vt:lpwstr/>
  </property>
</Properties>
</file>