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 id="2147483743" r:id="rId6"/>
    <p:sldMasterId id="2147483745" r:id="rId7"/>
  </p:sldMasterIdLst>
  <p:notesMasterIdLst>
    <p:notesMasterId r:id="rId20"/>
  </p:notesMasterIdLst>
  <p:handoutMasterIdLst>
    <p:handoutMasterId r:id="rId21"/>
  </p:handoutMasterIdLst>
  <p:sldIdLst>
    <p:sldId id="262" r:id="rId8"/>
    <p:sldId id="348" r:id="rId9"/>
    <p:sldId id="324" r:id="rId10"/>
    <p:sldId id="356" r:id="rId11"/>
    <p:sldId id="350" r:id="rId12"/>
    <p:sldId id="351" r:id="rId13"/>
    <p:sldId id="352" r:id="rId14"/>
    <p:sldId id="353" r:id="rId15"/>
    <p:sldId id="336" r:id="rId16"/>
    <p:sldId id="343" r:id="rId17"/>
    <p:sldId id="311" r:id="rId18"/>
    <p:sldId id="358" r:id="rId19"/>
  </p:sldIdLst>
  <p:sldSz cx="5327650" cy="7559675"/>
  <p:notesSz cx="9926638" cy="66690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0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A5D3E-A33C-DDF3-3488-0F6B9A0D0032}" name="JC" initials="JC" userId="JC" providerId="None"/>
  <p188:author id="{DDF86A71-7BB3-0E61-7DAB-A1AEA3F3FB49}" name="Van Den Berg, Olga" initials="VO" userId="S::olga.vandenberg@euaa.europa.eu::63220f10-5b46-4f26-a2d4-3f4eeccea6a9" providerId="AD"/>
  <p188:author id="{D2FA4E78-05FC-9846-8523-421269E3BA19}" name="Flavia Jerca" initials="FJ" userId="Flavia Jerca" providerId="None"/>
  <p188:author id="{9096F479-5002-8B1D-1E36-2784F5A171E2}" name="Jerca, Flavia" initials="FJ" userId="S::Flavia.Jerca@euaa.europa.eu::6a2b36bf-383a-464e-9f44-485308efb4e0" providerId="AD"/>
  <p188:author id="{BBE65D85-E8E0-2ECE-BCEF-F84AC4B72ED2}" name="EUAA" initials="EUAA" userId="EUAA" providerId="None"/>
  <p188:author id="{53D25986-F912-7147-C41D-19A963F540FC}" name="Maurizio ANGELINI" initials="MA" userId="S::Maurizio.Angelini@cdt.europa.eu::5c514295-a43f-4b0c-9082-c49cd74b545c" providerId="AD"/>
  <p188:author id="{81502F93-8F36-8783-7BBD-910BAB7C1121}" name="Customisation" initials="FJ" userId="Customisation" providerId="None"/>
  <p188:author id="{41D6A394-B4A8-BC3C-03ED-8B5D6D45F054}" name="CHIAPPARICCI Renato (OP)" initials="RC" userId="S::renato.chiapparicci@publications.europa.eu::5c702fa2-9167-47db-9900-2b9190ecf9cf" providerId="AD"/>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581814D4-B03A-5F00-D9C8-A75B0AF6E127}" name="Francesca Vietti" initials="FV" userId="Francesca Vietti" providerId="None"/>
  <p188:author id="{D85DE2DA-81B9-1994-16AE-B51A7661F776}" name="Agathangelou, Helena" initials="AH" userId="S::helena.agathangelou@euaa.europa.eu::321956b6-5b17-435d-b13e-11d8af81b230" providerId="AD"/>
  <p188:author id="{16C4B6F4-74AC-FB6F-5D57-D75038B4DBC8}" name="Van Den Berg, Olga" initials="OV" userId="S::Olga.VanDenBerg@euaa.europa.eu::63220f10-5b46-4f26-a2d4-3f4eeccea6a9" providerId="AD"/>
  <p188:author id="{8B5E46FE-F939-C3D3-0B99-08E9AD1168A0}" name="PACIOBE" initials="P" userId="PACIO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4"/>
    <a:srgbClr val="24234C"/>
    <a:srgbClr val="D169A2"/>
    <a:srgbClr val="FDC502"/>
    <a:srgbClr val="8F3455"/>
    <a:srgbClr val="56789E"/>
    <a:srgbClr val="DCEAF7"/>
    <a:srgbClr val="8EC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p:restoredTop sz="95736" autoAdjust="0"/>
  </p:normalViewPr>
  <p:slideViewPr>
    <p:cSldViewPr snapToGrid="0">
      <p:cViewPr varScale="1">
        <p:scale>
          <a:sx n="96" d="100"/>
          <a:sy n="96" d="100"/>
        </p:scale>
        <p:origin x="2448" y="84"/>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0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22798" y="0"/>
            <a:ext cx="4301543" cy="334613"/>
          </a:xfrm>
          <a:prstGeom prst="rect">
            <a:avLst/>
          </a:prstGeom>
        </p:spPr>
        <p:txBody>
          <a:bodyPr vert="horz" lIns="91440" tIns="45720" rIns="91440" bIns="45720" rtlCol="0"/>
          <a:lstStyle>
            <a:lvl1pPr algn="r">
              <a:defRPr sz="1200"/>
            </a:lvl1pPr>
          </a:lstStyle>
          <a:p>
            <a:fld id="{4B43E643-9262-164E-A32F-7C2744C9584C}" type="datetimeFigureOut">
              <a:rPr lang="en-LU" smtClean="0"/>
              <a:t>06/16/2026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22798" y="6334476"/>
            <a:ext cx="4301543" cy="334612"/>
          </a:xfrm>
          <a:prstGeom prst="rect">
            <a:avLst/>
          </a:prstGeom>
        </p:spPr>
        <p:txBody>
          <a:bodyPr vert="horz" lIns="91440" tIns="45720" rIns="91440" bIns="45720" rtlCol="0" anchor="b"/>
          <a:lstStyle>
            <a:lvl1pPr algn="r">
              <a:defRPr sz="1200"/>
            </a:lvl1pPr>
          </a:lstStyle>
          <a:p>
            <a:fld id="{4EB5E7B1-AC69-6243-ADCD-2B9EBF2133F9}" type="slidenum">
              <a:rPr lang="en-LU" smtClean="0"/>
              <a:t>‹Nr.›</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622798" y="0"/>
            <a:ext cx="4301543" cy="334613"/>
          </a:xfrm>
          <a:prstGeom prst="rect">
            <a:avLst/>
          </a:prstGeom>
        </p:spPr>
        <p:txBody>
          <a:bodyPr vert="horz" lIns="91440" tIns="45720" rIns="91440" bIns="45720" rtlCol="0"/>
          <a:lstStyle>
            <a:lvl1pPr algn="r">
              <a:defRPr sz="1200"/>
            </a:lvl1pPr>
          </a:lstStyle>
          <a:p>
            <a:fld id="{4A04F185-2A15-C843-889E-D4A26B320F17}" type="datetimeFigureOut">
              <a:rPr lang="en-LU" smtClean="0"/>
              <a:t>06/16/2026</a:t>
            </a:fld>
            <a:endParaRPr lang="en-LU"/>
          </a:p>
        </p:txBody>
      </p:sp>
      <p:sp>
        <p:nvSpPr>
          <p:cNvPr id="4" name="Slide Image Placeholder 3"/>
          <p:cNvSpPr>
            <a:spLocks noGrp="1" noRot="1" noChangeAspect="1"/>
          </p:cNvSpPr>
          <p:nvPr>
            <p:ph type="sldImg" idx="2"/>
          </p:nvPr>
        </p:nvSpPr>
        <p:spPr>
          <a:xfrm>
            <a:off x="4170363" y="833438"/>
            <a:ext cx="1585912" cy="2251075"/>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92664" y="3209498"/>
            <a:ext cx="7941310" cy="2625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622798" y="6334476"/>
            <a:ext cx="4301543" cy="334612"/>
          </a:xfrm>
          <a:prstGeom prst="rect">
            <a:avLst/>
          </a:prstGeom>
        </p:spPr>
        <p:txBody>
          <a:bodyPr vert="horz" lIns="91440" tIns="45720" rIns="91440" bIns="45720" rtlCol="0" anchor="b"/>
          <a:lstStyle>
            <a:lvl1pPr algn="r">
              <a:defRPr sz="1200"/>
            </a:lvl1pPr>
          </a:lstStyle>
          <a:p>
            <a:fld id="{174F1190-8B96-A04F-9F2E-EA31CB0F635F}" type="slidenum">
              <a:rPr lang="en-LU" smtClean="0"/>
              <a:t>‹Nr.›</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317243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602" y="360000"/>
            <a:ext cx="149980" cy="203200"/>
          </a:xfrm>
          <a:prstGeom prst="rect">
            <a:avLst/>
          </a:prstGeom>
        </p:spPr>
      </p:pic>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4" name="Rectangle 3">
            <a:extLst>
              <a:ext uri="{FF2B5EF4-FFF2-40B4-BE49-F238E27FC236}">
                <a16:creationId xmlns:a16="http://schemas.microsoft.com/office/drawing/2014/main" id="{03EA59C5-51F1-2E1A-921C-FCEB5F8780DA}"/>
              </a:ext>
            </a:extLst>
          </p:cNvPr>
          <p:cNvSpPr/>
          <p:nvPr userDrawn="1"/>
        </p:nvSpPr>
        <p:spPr>
          <a:xfrm>
            <a:off x="180000" y="180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Rectangle 6">
            <a:extLst>
              <a:ext uri="{FF2B5EF4-FFF2-40B4-BE49-F238E27FC236}">
                <a16:creationId xmlns:a16="http://schemas.microsoft.com/office/drawing/2014/main" id="{D6931E9E-E200-2AF8-B14F-7D50F27FCC91}"/>
              </a:ext>
            </a:extLst>
          </p:cNvPr>
          <p:cNvSpPr/>
          <p:nvPr userDrawn="1"/>
        </p:nvSpPr>
        <p:spPr>
          <a:xfrm>
            <a:off x="180000" y="648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914549CE-D0BE-4F89-995E-A21DAFC9DA9D}"/>
              </a:ext>
            </a:extLst>
          </p:cNvPr>
          <p:cNvPicPr>
            <a:picLocks noChangeAspect="1"/>
          </p:cNvPicPr>
          <p:nvPr userDrawn="1"/>
        </p:nvPicPr>
        <p:blipFill>
          <a:blip r:embed="rId2"/>
          <a:stretch>
            <a:fillRect/>
          </a:stretch>
        </p:blipFill>
        <p:spPr>
          <a:xfrm>
            <a:off x="300810" y="334800"/>
            <a:ext cx="261980" cy="261980"/>
          </a:xfrm>
          <a:prstGeom prst="rect">
            <a:avLst/>
          </a:prstGeom>
        </p:spPr>
      </p:pic>
    </p:spTree>
    <p:extLst>
      <p:ext uri="{BB962C8B-B14F-4D97-AF65-F5344CB8AC3E}">
        <p14:creationId xmlns:p14="http://schemas.microsoft.com/office/powerpoint/2010/main" val="18948019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nside_Title+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14" name="Rectangle 13">
            <a:extLst>
              <a:ext uri="{FF2B5EF4-FFF2-40B4-BE49-F238E27FC236}">
                <a16:creationId xmlns:a16="http://schemas.microsoft.com/office/drawing/2014/main" id="{7A4188E0-E656-FE59-E8D1-0AAFF3CABAD3}"/>
              </a:ext>
            </a:extLst>
          </p:cNvPr>
          <p:cNvSpPr/>
          <p:nvPr userDrawn="1"/>
        </p:nvSpPr>
        <p:spPr>
          <a:xfrm>
            <a:off x="0" y="-1"/>
            <a:ext cx="5327650" cy="7559675"/>
          </a:xfrm>
          <a:prstGeom prst="rect">
            <a:avLst/>
          </a:prstGeom>
          <a:solidFill>
            <a:srgbClr val="F7EBE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Title 1">
            <a:extLst>
              <a:ext uri="{FF2B5EF4-FFF2-40B4-BE49-F238E27FC236}">
                <a16:creationId xmlns:a16="http://schemas.microsoft.com/office/drawing/2014/main" id="{676E876D-1C3C-460B-FAD2-3C3AEBD18B87}"/>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16" name="Subtitle 2">
            <a:extLst>
              <a:ext uri="{FF2B5EF4-FFF2-40B4-BE49-F238E27FC236}">
                <a16:creationId xmlns:a16="http://schemas.microsoft.com/office/drawing/2014/main" id="{236B4CAA-C405-1046-A078-1F7D07BFD7AC}"/>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7" name="Rectangle 16">
            <a:extLst>
              <a:ext uri="{FF2B5EF4-FFF2-40B4-BE49-F238E27FC236}">
                <a16:creationId xmlns:a16="http://schemas.microsoft.com/office/drawing/2014/main" id="{5ACE8232-B47C-9FFE-5AE5-4630EE5025D8}"/>
              </a:ext>
            </a:extLst>
          </p:cNvPr>
          <p:cNvSpPr/>
          <p:nvPr userDrawn="1"/>
        </p:nvSpPr>
        <p:spPr>
          <a:xfrm>
            <a:off x="180000" y="180000"/>
            <a:ext cx="4968000" cy="89232"/>
          </a:xfrm>
          <a:prstGeom prst="rect">
            <a:avLst/>
          </a:prstGeom>
          <a:solidFill>
            <a:srgbClr val="98252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8" name="Rectangle 17">
            <a:extLst>
              <a:ext uri="{FF2B5EF4-FFF2-40B4-BE49-F238E27FC236}">
                <a16:creationId xmlns:a16="http://schemas.microsoft.com/office/drawing/2014/main" id="{8F3FA43F-1567-AD3D-54D9-6986AF658E54}"/>
              </a:ext>
            </a:extLst>
          </p:cNvPr>
          <p:cNvSpPr/>
          <p:nvPr userDrawn="1"/>
        </p:nvSpPr>
        <p:spPr>
          <a:xfrm>
            <a:off x="180000" y="648000"/>
            <a:ext cx="4968000" cy="89232"/>
          </a:xfrm>
          <a:prstGeom prst="rect">
            <a:avLst/>
          </a:prstGeom>
          <a:solidFill>
            <a:srgbClr val="98252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19" name="Picture 18">
            <a:extLst>
              <a:ext uri="{FF2B5EF4-FFF2-40B4-BE49-F238E27FC236}">
                <a16:creationId xmlns:a16="http://schemas.microsoft.com/office/drawing/2014/main" id="{17A71F7B-C372-C668-92F2-289617B11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810" y="331722"/>
            <a:ext cx="261980" cy="261980"/>
          </a:xfrm>
          <a:prstGeom prst="rect">
            <a:avLst/>
          </a:prstGeom>
        </p:spPr>
      </p:pic>
    </p:spTree>
    <p:extLst>
      <p:ext uri="{BB962C8B-B14F-4D97-AF65-F5344CB8AC3E}">
        <p14:creationId xmlns:p14="http://schemas.microsoft.com/office/powerpoint/2010/main" val="35583666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41589"/>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6446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246340555"/>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58227428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258972063"/>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 id="2147483703" r:id="rId4"/>
    <p:sldLayoutId id="2147483702" r:id="rId5"/>
    <p:sldLayoutId id="2147483747" r:id="rId6"/>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39945523"/>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8" userDrawn="1">
          <p15:clr>
            <a:srgbClr val="F26B43"/>
          </p15:clr>
        </p15:guide>
        <p15:guide id="3" pos="313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3084818036"/>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1678">
          <p15:clr>
            <a:srgbClr val="F26B43"/>
          </p15:clr>
        </p15:guide>
        <p15:guide id="3" pos="31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49CF0-DA5C-C6EA-9F16-B8540C0E6517}"/>
              </a:ext>
            </a:extLst>
          </p:cNvPr>
          <p:cNvSpPr>
            <a:spLocks noGrp="1"/>
          </p:cNvSpPr>
          <p:nvPr>
            <p:ph type="title" idx="4294967295"/>
          </p:nvPr>
        </p:nvSpPr>
        <p:spPr>
          <a:xfrm>
            <a:off x="366713" y="-343927"/>
            <a:ext cx="4594225" cy="259122"/>
          </a:xfrm>
          <a:prstGeom prst="rect">
            <a:avLst/>
          </a:prstGeom>
        </p:spPr>
        <p:txBody>
          <a:bodyPr anchor="b"/>
          <a:lstStyle/>
          <a:p>
            <a:r>
              <a:rPr lang="de-DE" sz="1200">
                <a:latin typeface="Verdana" panose="020B0604030504040204" pitchFamily="34" charset="0"/>
                <a:ea typeface="Verdana"/>
                <a:cs typeface="Verdana" panose="020B0604030504040204" pitchFamily="34" charset="0"/>
              </a:rPr>
              <a:t>DEINE RECHTE UND PFLICHTEN BEI DER AUFNAHME</a:t>
            </a:r>
          </a:p>
        </p:txBody>
      </p:sp>
      <p:cxnSp>
        <p:nvCxnSpPr>
          <p:cNvPr id="21" name="Straight Connector 20">
            <a:extLst>
              <a:ext uri="{FF2B5EF4-FFF2-40B4-BE49-F238E27FC236}">
                <a16:creationId xmlns:a16="http://schemas.microsoft.com/office/drawing/2014/main" id="{6F87C956-9D29-3D05-F4B0-98E8D700A85A}"/>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rgbClr val="D169A2"/>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2875D56-E4F8-4053-7356-334112D6BA97}"/>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rgbClr val="D169A2"/>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AC4991-2E64-5307-1C29-D2B7E36A42C8}"/>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rgbClr val="D169A2"/>
            </a:solidFill>
            <a:prstDash val="sysDot"/>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B71F438C-C031-F118-51E8-051189E4E79E}"/>
              </a:ext>
              <a:ext uri="{C183D7F6-B498-43B3-948B-1728B52AA6E4}">
                <adec:decorative xmlns:adec="http://schemas.microsoft.com/office/drawing/2017/decorative" val="1"/>
              </a:ext>
            </a:extLst>
          </p:cNvPr>
          <p:cNvSpPr>
            <a:spLocks/>
          </p:cNvSpPr>
          <p:nvPr/>
        </p:nvSpPr>
        <p:spPr>
          <a:xfrm>
            <a:off x="3730896" y="-172371"/>
            <a:ext cx="290591" cy="87566"/>
          </a:xfrm>
          <a:prstGeom prst="rect">
            <a:avLst/>
          </a:prstGeom>
          <a:solidFill>
            <a:srgbClr val="D169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C7C6EB1-C451-7D39-09A1-D331FB18EEF1}"/>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rgbClr val="D169A2"/>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733B546-4302-E27B-B500-4C9FBF720FE6}"/>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rgbClr val="D169A2"/>
            </a:solidFill>
            <a:prstDash val="sysDot"/>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F7E08D2-B481-B1A6-EFD7-34BC305F40A2}"/>
              </a:ext>
            </a:extLst>
          </p:cNvPr>
          <p:cNvSpPr txBox="1">
            <a:spLocks/>
          </p:cNvSpPr>
          <p:nvPr/>
        </p:nvSpPr>
        <p:spPr>
          <a:xfrm>
            <a:off x="447979" y="396050"/>
            <a:ext cx="1913786" cy="261610"/>
          </a:xfrm>
          <a:prstGeom prst="rect">
            <a:avLst/>
          </a:prstGeom>
          <a:noFill/>
        </p:spPr>
        <p:txBody>
          <a:bodyPr wrap="square" rtlCol="0">
            <a:spAutoFit/>
          </a:bodyPr>
          <a:lstStyle/>
          <a:p>
            <a:r>
              <a:rPr lang="de-DE" sz="900" b="1" dirty="0">
                <a:latin typeface="Calibri" panose="020F0502020204030204" pitchFamily="34" charset="0"/>
                <a:cs typeface="Calibri" panose="020F0502020204030204" pitchFamily="34" charset="0"/>
              </a:rPr>
              <a:t> Bundesrepublik Deutschland</a:t>
            </a:r>
            <a:r>
              <a:rPr lang="de-DE" sz="1100" dirty="0">
                <a:latin typeface="Calibri" panose="020F0502020204030204" pitchFamily="34" charset="0"/>
                <a:cs typeface="Calibri" panose="020F0502020204030204" pitchFamily="34" charset="0"/>
              </a:rPr>
              <a:t> </a:t>
            </a:r>
          </a:p>
        </p:txBody>
      </p:sp>
      <p:pic>
        <p:nvPicPr>
          <p:cNvPr id="6" name="Graphic 5" descr="Logo der Asylagentur der Europäischen Union (EUAA)">
            <a:extLst>
              <a:ext uri="{FF2B5EF4-FFF2-40B4-BE49-F238E27FC236}">
                <a16:creationId xmlns:a16="http://schemas.microsoft.com/office/drawing/2014/main" id="{C813080E-C900-E74C-7379-31DF9E208302}"/>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4059697" y="274967"/>
            <a:ext cx="963852" cy="472998"/>
          </a:xfrm>
          <a:prstGeom prst="rect">
            <a:avLst/>
          </a:prstGeom>
        </p:spPr>
      </p:pic>
      <p:sp>
        <p:nvSpPr>
          <p:cNvPr id="11" name="Title 1">
            <a:extLst>
              <a:ext uri="{FF2B5EF4-FFF2-40B4-BE49-F238E27FC236}">
                <a16:creationId xmlns:a16="http://schemas.microsoft.com/office/drawing/2014/main" id="{88D57956-14F1-69C3-2E4E-981CF96DCA66}"/>
              </a:ext>
            </a:extLst>
          </p:cNvPr>
          <p:cNvSpPr txBox="1">
            <a:spLocks/>
          </p:cNvSpPr>
          <p:nvPr/>
        </p:nvSpPr>
        <p:spPr>
          <a:xfrm>
            <a:off x="436695" y="904930"/>
            <a:ext cx="4586854" cy="7394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de-DE" sz="2500" b="1">
                <a:solidFill>
                  <a:srgbClr val="24234C"/>
                </a:solidFill>
                <a:latin typeface="Calibri" panose="020F0502020204030204" pitchFamily="34" charset="0"/>
                <a:ea typeface="Calibri"/>
                <a:cs typeface="Arial" panose="020B0604020202020204" pitchFamily="34" charset="0"/>
              </a:rPr>
              <a:t>DEINE RECHTE UND </a:t>
            </a:r>
          </a:p>
          <a:p>
            <a:pPr>
              <a:lnSpc>
                <a:spcPts val="2400"/>
              </a:lnSpc>
            </a:pPr>
            <a:r>
              <a:rPr lang="de-DE" sz="2500" b="1">
                <a:solidFill>
                  <a:srgbClr val="24234C"/>
                </a:solidFill>
                <a:latin typeface="Calibri" panose="020F0502020204030204" pitchFamily="34" charset="0"/>
                <a:ea typeface="Calibri"/>
                <a:cs typeface="Arial" panose="020B0604020202020204" pitchFamily="34" charset="0"/>
              </a:rPr>
              <a:t>PFLICHTEN BEI DER AUFNAHME</a:t>
            </a:r>
          </a:p>
        </p:txBody>
      </p:sp>
      <p:pic>
        <p:nvPicPr>
          <p:cNvPr id="15" name="Picture 14" descr="Eine Gruppe von Kindern und ihre Eltern unterhalten sich in der Einrichtung, in der sie untergebracht sind, mit einer Mitarbeiterin und einem Dolmetscher.">
            <a:extLst>
              <a:ext uri="{FF2B5EF4-FFF2-40B4-BE49-F238E27FC236}">
                <a16:creationId xmlns:a16="http://schemas.microsoft.com/office/drawing/2014/main" id="{9A34BC93-57AB-5B94-2EA6-8844BCC7ABB7}"/>
              </a:ext>
            </a:extLst>
          </p:cNvPr>
          <p:cNvPicPr>
            <a:picLocks noChangeAspect="1"/>
          </p:cNvPicPr>
          <p:nvPr/>
        </p:nvPicPr>
        <p:blipFill>
          <a:blip r:embed="rId4"/>
          <a:srcRect l="78" r="78"/>
          <a:stretch/>
        </p:blipFill>
        <p:spPr>
          <a:xfrm>
            <a:off x="30467" y="1792679"/>
            <a:ext cx="5297181" cy="3368117"/>
          </a:xfrm>
          <a:prstGeom prst="rect">
            <a:avLst/>
          </a:prstGeom>
        </p:spPr>
      </p:pic>
      <p:sp>
        <p:nvSpPr>
          <p:cNvPr id="3" name="TextBox 2">
            <a:extLst>
              <a:ext uri="{FF2B5EF4-FFF2-40B4-BE49-F238E27FC236}">
                <a16:creationId xmlns:a16="http://schemas.microsoft.com/office/drawing/2014/main" id="{939F76A5-4011-36B4-0320-4DAAFC98F1EA}"/>
              </a:ext>
            </a:extLst>
          </p:cNvPr>
          <p:cNvSpPr txBox="1">
            <a:spLocks/>
          </p:cNvSpPr>
          <p:nvPr/>
        </p:nvSpPr>
        <p:spPr>
          <a:xfrm>
            <a:off x="436695" y="5228498"/>
            <a:ext cx="4686694" cy="1928733"/>
          </a:xfrm>
          <a:prstGeom prst="rect">
            <a:avLst/>
          </a:prstGeom>
          <a:noFill/>
        </p:spPr>
        <p:txBody>
          <a:bodyPr wrap="square">
            <a:spAutoFit/>
          </a:bodyPr>
          <a:lstStyle/>
          <a:p>
            <a:pPr algn="l" rtl="0" fontAlgn="base">
              <a:spcAft>
                <a:spcPts val="1000"/>
              </a:spcAft>
              <a:buNone/>
            </a:pPr>
            <a:r>
              <a:rPr lang="de-DE" sz="1250" b="1" i="0" dirty="0">
                <a:solidFill>
                  <a:srgbClr val="24234C"/>
                </a:solidFill>
                <a:effectLst/>
                <a:latin typeface="Calibri" panose="020F0502020204030204" pitchFamily="34" charset="0"/>
                <a:cs typeface="Calibri" panose="020F0502020204030204" pitchFamily="34" charset="0"/>
              </a:rPr>
              <a:t>Diese Informationen sind wichtig für dich, wenn …</a:t>
            </a:r>
          </a:p>
          <a:p>
            <a:pPr marL="285750" indent="-285750" fontAlgn="base">
              <a:spcAft>
                <a:spcPts val="800"/>
              </a:spcAft>
              <a:buSzPct val="200000"/>
              <a:buBlip>
                <a:blip r:embed="rId5"/>
              </a:buBlip>
            </a:pPr>
            <a:r>
              <a:rPr lang="de-DE" sz="1250" b="1" dirty="0">
                <a:solidFill>
                  <a:srgbClr val="24234C"/>
                </a:solidFill>
                <a:latin typeface="Calibri" panose="020F0502020204030204" pitchFamily="34" charset="0"/>
                <a:cs typeface="Calibri" panose="020F0502020204030204" pitchFamily="34" charset="0"/>
              </a:rPr>
              <a:t>du jünger als 18 Jahre bist,</a:t>
            </a:r>
          </a:p>
          <a:p>
            <a:pPr marL="285750" indent="-285750" fontAlgn="base">
              <a:spcAft>
                <a:spcPts val="800"/>
              </a:spcAft>
              <a:buSzPct val="200000"/>
              <a:buBlip>
                <a:blip r:embed="rId5"/>
              </a:buBlip>
            </a:pPr>
            <a:r>
              <a:rPr lang="de-DE" sz="1250" b="1" dirty="0">
                <a:solidFill>
                  <a:srgbClr val="24234C"/>
                </a:solidFill>
                <a:latin typeface="Calibri" panose="020F0502020204030204" pitchFamily="34" charset="0"/>
                <a:cs typeface="Calibri" panose="020F0502020204030204" pitchFamily="34" charset="0"/>
              </a:rPr>
              <a:t>du mit einem oder beiden Elternteilen hierher gekommen bist, </a:t>
            </a:r>
          </a:p>
          <a:p>
            <a:pPr marL="285750" indent="-285750" fontAlgn="base">
              <a:spcAft>
                <a:spcPts val="800"/>
              </a:spcAft>
              <a:buSzPct val="200000"/>
              <a:buBlip>
                <a:blip r:embed="rId5"/>
              </a:buBlip>
            </a:pPr>
            <a:r>
              <a:rPr lang="de-DE" sz="1250" b="1" dirty="0">
                <a:solidFill>
                  <a:srgbClr val="24234C"/>
                </a:solidFill>
                <a:latin typeface="Calibri" panose="020F0502020204030204" pitchFamily="34" charset="0"/>
                <a:cs typeface="Calibri" panose="020F0502020204030204" pitchFamily="34" charset="0"/>
              </a:rPr>
              <a:t>du und deine Familie den Behörden mitgeteilt habt, dass ihr Asyl (auch „internationaler Schutz“ genannt) in Deutschland beantragen möchtet. </a:t>
            </a:r>
          </a:p>
          <a:p>
            <a:pPr algn="l" rtl="0" fontAlgn="base">
              <a:buNone/>
            </a:pPr>
            <a:r>
              <a:rPr lang="de-DE" sz="1250" b="1" i="0" dirty="0">
                <a:solidFill>
                  <a:srgbClr val="24234C"/>
                </a:solidFill>
                <a:effectLst/>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24FC5D4A-C697-391A-1DB3-864601585B81}"/>
              </a:ext>
            </a:extLst>
          </p:cNvPr>
          <p:cNvSpPr txBox="1">
            <a:spLocks/>
          </p:cNvSpPr>
          <p:nvPr/>
        </p:nvSpPr>
        <p:spPr>
          <a:xfrm>
            <a:off x="391043" y="6961097"/>
            <a:ext cx="3630443" cy="292388"/>
          </a:xfrm>
          <a:prstGeom prst="rect">
            <a:avLst/>
          </a:prstGeom>
          <a:solidFill>
            <a:srgbClr val="FCF2D6"/>
          </a:solidFill>
        </p:spPr>
        <p:txBody>
          <a:bodyPr wrap="square">
            <a:spAutoFit/>
          </a:bodyPr>
          <a:lstStyle/>
          <a:p>
            <a:pPr fontAlgn="base">
              <a:spcAft>
                <a:spcPts val="800"/>
              </a:spcAft>
              <a:buSzPct val="200000"/>
            </a:pPr>
            <a:r>
              <a:rPr lang="de-DE" sz="1250" b="1" dirty="0">
                <a:solidFill>
                  <a:srgbClr val="24234C"/>
                </a:solidFill>
                <a:latin typeface="Calibri" panose="020F0502020204030204" pitchFamily="34" charset="0"/>
                <a:cs typeface="Calibri" panose="020F0502020204030204" pitchFamily="34" charset="0"/>
              </a:rPr>
              <a:t>Du und deine Familie seid in diesem Land sicher.</a:t>
            </a:r>
          </a:p>
        </p:txBody>
      </p:sp>
      <p:sp>
        <p:nvSpPr>
          <p:cNvPr id="2" name="TextBox 1">
            <a:extLst>
              <a:ext uri="{FF2B5EF4-FFF2-40B4-BE49-F238E27FC236}">
                <a16:creationId xmlns:a16="http://schemas.microsoft.com/office/drawing/2014/main" id="{AC422E24-A4CE-2851-5876-7E845D429804}"/>
              </a:ext>
            </a:extLst>
          </p:cNvPr>
          <p:cNvSpPr txBox="1">
            <a:spLocks/>
          </p:cNvSpPr>
          <p:nvPr/>
        </p:nvSpPr>
        <p:spPr>
          <a:xfrm>
            <a:off x="4326899" y="7199909"/>
            <a:ext cx="796490" cy="276999"/>
          </a:xfrm>
          <a:prstGeom prst="rect">
            <a:avLst/>
          </a:prstGeom>
          <a:noFill/>
        </p:spPr>
        <p:txBody>
          <a:bodyPr wrap="square">
            <a:spAutoFit/>
          </a:bodyPr>
          <a:lstStyle/>
          <a:p>
            <a:pPr algn="r" rtl="0" fontAlgn="base">
              <a:buNone/>
            </a:pPr>
            <a:r>
              <a:rPr lang="de-DE" sz="1200" i="0">
                <a:solidFill>
                  <a:srgbClr val="24234C"/>
                </a:solidFill>
                <a:effectLst/>
                <a:latin typeface="Calibri" panose="020F0502020204030204" pitchFamily="34" charset="0"/>
                <a:cs typeface="Calibri" panose="020F0502020204030204" pitchFamily="34" charset="0"/>
              </a:rPr>
              <a:t>GERMAN</a:t>
            </a:r>
            <a:endParaRPr lang="de-DE" sz="1200" i="0" dirty="0">
              <a:solidFill>
                <a:srgbClr val="24234C"/>
              </a:solidFill>
              <a:effectLst/>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a:spLocks/>
          </p:cNvSpPr>
          <p:nvPr/>
        </p:nvSpPr>
        <p:spPr>
          <a:xfrm>
            <a:off x="0" y="0"/>
            <a:ext cx="187200" cy="7560000"/>
          </a:xfrm>
          <a:prstGeom prst="rect">
            <a:avLst/>
          </a:prstGeom>
          <a:solidFill>
            <a:srgbClr val="24234C"/>
          </a:solidFill>
          <a:ln>
            <a:solidFill>
              <a:srgbClr val="2423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rgbClr val="C00000"/>
              </a:solidFill>
            </a:endParaRPr>
          </a:p>
        </p:txBody>
      </p:sp>
      <p:pic>
        <p:nvPicPr>
          <p:cNvPr id="12" name="Picture 11">
            <a:extLst>
              <a:ext uri="{FF2B5EF4-FFF2-40B4-BE49-F238E27FC236}">
                <a16:creationId xmlns:a16="http://schemas.microsoft.com/office/drawing/2014/main" id="{FEE865D9-CC38-9FC2-ED51-BD3EA9C21125}"/>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86218" y="850128"/>
            <a:ext cx="349116" cy="472997"/>
          </a:xfrm>
          <a:prstGeom prst="rect">
            <a:avLst/>
          </a:prstGeom>
        </p:spPr>
      </p:pic>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F0CD-7AD7-E4BE-B2CE-D8C6AFE003B0}"/>
              </a:ext>
            </a:extLst>
          </p:cNvPr>
          <p:cNvSpPr>
            <a:spLocks noGrp="1"/>
          </p:cNvSpPr>
          <p:nvPr>
            <p:ph type="ctrTitle"/>
          </p:nvPr>
        </p:nvSpPr>
        <p:spPr>
          <a:xfrm>
            <a:off x="648000" y="342000"/>
            <a:ext cx="4284000" cy="460502"/>
          </a:xfrm>
        </p:spPr>
        <p:txBody>
          <a:bodyPr/>
          <a:lstStyle/>
          <a:p>
            <a:r>
              <a:rPr lang="de-DE"/>
              <a:t>WER KANN DIR UND DEINER FAMILIE HELFEN, WENN IHR MIT EINER ENTSCHEIDUNG DER BEHÖRDEN NICHT EINVERSTANDEN SEID? </a:t>
            </a:r>
          </a:p>
        </p:txBody>
      </p:sp>
      <p:sp>
        <p:nvSpPr>
          <p:cNvPr id="5" name="Subtitle 2">
            <a:extLst>
              <a:ext uri="{FF2B5EF4-FFF2-40B4-BE49-F238E27FC236}">
                <a16:creationId xmlns:a16="http://schemas.microsoft.com/office/drawing/2014/main" id="{2D04751F-9969-10FA-5232-0B82F34CC27C}"/>
              </a:ext>
            </a:extLst>
          </p:cNvPr>
          <p:cNvSpPr txBox="1">
            <a:spLocks/>
          </p:cNvSpPr>
          <p:nvPr/>
        </p:nvSpPr>
        <p:spPr>
          <a:xfrm>
            <a:off x="1905618" y="1428082"/>
            <a:ext cx="3056900" cy="121808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Ihr könnt einen Rechtsbeistand um Hilfe bitten.</a:t>
            </a:r>
          </a:p>
          <a:p>
            <a:pPr>
              <a:spcAft>
                <a:spcPts val="400"/>
              </a:spcAft>
            </a:pPr>
            <a:r>
              <a:rPr lang="de-DE"/>
              <a:t>Die Mitarbeitenden informieren euch auch über gemeinnützige Vereine, die euch vielleicht Informationen und Hilfe bieten können.</a:t>
            </a:r>
          </a:p>
          <a:p>
            <a:pPr>
              <a:spcAft>
                <a:spcPts val="400"/>
              </a:spcAft>
            </a:pPr>
            <a:endParaRPr lang="en-LU" dirty="0"/>
          </a:p>
        </p:txBody>
      </p:sp>
      <p:pic>
        <p:nvPicPr>
          <p:cNvPr id="10" name="Picture 9" descr="Ein Mädchen und sein Vater im Gespräch mit einem Rechtsbeistand.">
            <a:extLst>
              <a:ext uri="{FF2B5EF4-FFF2-40B4-BE49-F238E27FC236}">
                <a16:creationId xmlns:a16="http://schemas.microsoft.com/office/drawing/2014/main" id="{A973F51E-5D74-83C6-47E6-098DA7E07F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889" y="1136115"/>
            <a:ext cx="1204608" cy="1510051"/>
          </a:xfrm>
          <a:prstGeom prst="rect">
            <a:avLst/>
          </a:prstGeom>
        </p:spPr>
      </p:pic>
      <p:sp>
        <p:nvSpPr>
          <p:cNvPr id="11" name="Rectangle 10">
            <a:extLst>
              <a:ext uri="{FF2B5EF4-FFF2-40B4-BE49-F238E27FC236}">
                <a16:creationId xmlns:a16="http://schemas.microsoft.com/office/drawing/2014/main" id="{644743AF-FF60-A508-971C-7BB192D28F91}"/>
              </a:ext>
              <a:ext uri="{C183D7F6-B498-43B3-948B-1728B52AA6E4}">
                <adec:decorative xmlns:adec="http://schemas.microsoft.com/office/drawing/2017/decorative" val="1"/>
              </a:ext>
            </a:extLst>
          </p:cNvPr>
          <p:cNvSpPr/>
          <p:nvPr/>
        </p:nvSpPr>
        <p:spPr>
          <a:xfrm>
            <a:off x="1183907" y="3751829"/>
            <a:ext cx="3928093" cy="762001"/>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2" name="Subtitle 1">
            <a:extLst>
              <a:ext uri="{FF2B5EF4-FFF2-40B4-BE49-F238E27FC236}">
                <a16:creationId xmlns:a16="http://schemas.microsoft.com/office/drawing/2014/main" id="{DD75F425-E72A-CFE3-A284-CFADE4AA0970}"/>
              </a:ext>
            </a:extLst>
          </p:cNvPr>
          <p:cNvSpPr txBox="1">
            <a:spLocks/>
          </p:cNvSpPr>
          <p:nvPr/>
        </p:nvSpPr>
        <p:spPr>
          <a:xfrm>
            <a:off x="1299411" y="3795456"/>
            <a:ext cx="3656041" cy="7088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Ihr könnt euch jederzeit an das Flüchtlingskommissariat der Vereinten Nationen (UNHCR) wenden. Das UNHCR schützt Menschen, die aus ihrer Heimat flüchten mussten. </a:t>
            </a:r>
          </a:p>
        </p:txBody>
      </p:sp>
      <p:pic>
        <p:nvPicPr>
          <p:cNvPr id="13" name="Picture 12">
            <a:extLst>
              <a:ext uri="{FF2B5EF4-FFF2-40B4-BE49-F238E27FC236}">
                <a16:creationId xmlns:a16="http://schemas.microsoft.com/office/drawing/2014/main" id="{B8EA9D6E-1777-5ADF-11C1-D4B3E87081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476" y="3014147"/>
            <a:ext cx="1212982" cy="1574137"/>
          </a:xfrm>
          <a:prstGeom prst="rect">
            <a:avLst/>
          </a:prstGeom>
        </p:spPr>
      </p:pic>
      <p:sp>
        <p:nvSpPr>
          <p:cNvPr id="8" name="Title 1">
            <a:extLst>
              <a:ext uri="{FF2B5EF4-FFF2-40B4-BE49-F238E27FC236}">
                <a16:creationId xmlns:a16="http://schemas.microsoft.com/office/drawing/2014/main" id="{EE38331E-0E04-6953-7689-0B4F292356A8}"/>
              </a:ext>
            </a:extLst>
          </p:cNvPr>
          <p:cNvSpPr txBox="1">
            <a:spLocks/>
          </p:cNvSpPr>
          <p:nvPr/>
        </p:nvSpPr>
        <p:spPr>
          <a:xfrm>
            <a:off x="395999" y="4960736"/>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PLATZ FÜR EIGENE NOTIZEN</a:t>
            </a:r>
          </a:p>
        </p:txBody>
      </p:sp>
      <p:sp>
        <p:nvSpPr>
          <p:cNvPr id="6" name="Rectangle: Rounded Corners 5">
            <a:extLst>
              <a:ext uri="{FF2B5EF4-FFF2-40B4-BE49-F238E27FC236}">
                <a16:creationId xmlns:a16="http://schemas.microsoft.com/office/drawing/2014/main" id="{03A52C95-F05F-2B55-98C3-9A502D0C9537}"/>
              </a:ext>
              <a:ext uri="{C183D7F6-B498-43B3-948B-1728B52AA6E4}">
                <adec:decorative xmlns:adec="http://schemas.microsoft.com/office/drawing/2017/decorative" val="1"/>
              </a:ext>
            </a:extLst>
          </p:cNvPr>
          <p:cNvSpPr/>
          <p:nvPr/>
        </p:nvSpPr>
        <p:spPr>
          <a:xfrm>
            <a:off x="396000" y="5291424"/>
            <a:ext cx="4536000" cy="1850184"/>
          </a:xfrm>
          <a:prstGeom prst="roundRect">
            <a:avLst/>
          </a:prstGeom>
          <a:solidFill>
            <a:schemeClr val="bg1"/>
          </a:solidFill>
          <a:ln>
            <a:solidFill>
              <a:srgbClr val="2423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Slide Number Placeholder 3">
            <a:extLst>
              <a:ext uri="{FF2B5EF4-FFF2-40B4-BE49-F238E27FC236}">
                <a16:creationId xmlns:a16="http://schemas.microsoft.com/office/drawing/2014/main" id="{CE5766E5-8843-472A-1A13-F050798D1DCD}"/>
              </a:ext>
            </a:extLst>
          </p:cNvPr>
          <p:cNvSpPr>
            <a:spLocks noGrp="1"/>
          </p:cNvSpPr>
          <p:nvPr>
            <p:ph type="sldNum" sz="quarter" idx="4"/>
          </p:nvPr>
        </p:nvSpPr>
        <p:spPr/>
        <p:txBody>
          <a:bodyPr/>
          <a:lstStyle/>
          <a:p>
            <a:fld id="{40D27072-F98D-D44B-838D-C2300481805D}" type="slidenum">
              <a:rPr lang="en-LU" smtClean="0">
                <a:solidFill>
                  <a:schemeClr val="tx1"/>
                </a:solidFill>
              </a:rPr>
              <a:pPr/>
              <a:t>10</a:t>
            </a:fld>
            <a:endParaRPr lang="en-LU">
              <a:solidFill>
                <a:schemeClr val="tx1"/>
              </a:solidFill>
            </a:endParaRPr>
          </a:p>
        </p:txBody>
      </p:sp>
    </p:spTree>
    <p:extLst>
      <p:ext uri="{BB962C8B-B14F-4D97-AF65-F5344CB8AC3E}">
        <p14:creationId xmlns:p14="http://schemas.microsoft.com/office/powerpoint/2010/main" val="252551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463E-52A7-818D-942E-3A4B0B0FE2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C918BB-E50C-912D-D4E4-76DE853E8076}"/>
              </a:ext>
            </a:extLst>
          </p:cNvPr>
          <p:cNvSpPr>
            <a:spLocks noGrp="1"/>
          </p:cNvSpPr>
          <p:nvPr>
            <p:ph type="title" idx="4294967295"/>
          </p:nvPr>
        </p:nvSpPr>
        <p:spPr>
          <a:xfrm>
            <a:off x="366713" y="-1460500"/>
            <a:ext cx="4594225" cy="1460500"/>
          </a:xfrm>
          <a:prstGeom prst="rect">
            <a:avLst/>
          </a:prstGeom>
        </p:spPr>
        <p:txBody>
          <a:bodyPr anchor="b"/>
          <a:lstStyle/>
          <a:p>
            <a:r>
              <a:rPr lang="de-DE" b="0"/>
              <a:t>ANSPRECHPARTNER</a:t>
            </a:r>
          </a:p>
        </p:txBody>
      </p:sp>
      <p:sp>
        <p:nvSpPr>
          <p:cNvPr id="18" name="Title 1">
            <a:extLst>
              <a:ext uri="{FF2B5EF4-FFF2-40B4-BE49-F238E27FC236}">
                <a16:creationId xmlns:a16="http://schemas.microsoft.com/office/drawing/2014/main" id="{4AFF542F-7D3A-D4FC-315E-EB16D5DBC6BF}"/>
              </a:ext>
            </a:extLst>
          </p:cNvPr>
          <p:cNvSpPr txBox="1">
            <a:spLocks/>
          </p:cNvSpPr>
          <p:nvPr/>
        </p:nvSpPr>
        <p:spPr>
          <a:xfrm>
            <a:off x="395999" y="342000"/>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effectLst/>
                <a:uLnTx/>
                <a:uFillTx/>
                <a:latin typeface="Calibri" panose="020F0502020204030204" pitchFamily="34" charset="0"/>
                <a:ea typeface="Calibri"/>
                <a:cs typeface="Calibri" panose="020F0502020204030204" pitchFamily="34" charset="0"/>
              </a:rPr>
              <a:t>ANSPRECHPARTNER </a:t>
            </a:r>
          </a:p>
        </p:txBody>
      </p:sp>
      <p:sp>
        <p:nvSpPr>
          <p:cNvPr id="20" name="Subtitle 1">
            <a:extLst>
              <a:ext uri="{FF2B5EF4-FFF2-40B4-BE49-F238E27FC236}">
                <a16:creationId xmlns:a16="http://schemas.microsoft.com/office/drawing/2014/main" id="{5396156D-D558-9ED6-0F12-CC8621551B86}"/>
              </a:ext>
            </a:extLst>
          </p:cNvPr>
          <p:cNvSpPr txBox="1">
            <a:spLocks/>
          </p:cNvSpPr>
          <p:nvPr/>
        </p:nvSpPr>
        <p:spPr>
          <a:xfrm>
            <a:off x="396000" y="626394"/>
            <a:ext cx="4536000" cy="496826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sz="1000" dirty="0"/>
              <a:t>Wenn du und deine Familie Fragen habt oder während eures Aufenthalts Unterstützung braucht, könnt ihr euch an folgende Stellen wenden: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e-DE" sz="1000" b="1" dirty="0"/>
              <a:t>Zuständige Behörden</a:t>
            </a:r>
          </a:p>
          <a:p>
            <a:pPr>
              <a:spcBef>
                <a:spcPts val="200"/>
              </a:spcBef>
            </a:pPr>
            <a:r>
              <a:rPr lang="de-DE" sz="1000" dirty="0"/>
              <a:t>Wenden Sie sich an die für Sie zuständige Aufnahmeeinrichtung.</a:t>
            </a:r>
          </a:p>
          <a:p>
            <a:pPr>
              <a:spcBef>
                <a:spcPts val="200"/>
              </a:spcBef>
            </a:pPr>
            <a:r>
              <a:rPr lang="de-DE" sz="1000" dirty="0"/>
              <a:t>Bei ausländerrechtlichen Angelegenheiten wenden Sie sich an die für Sie zuständige Ausländerbehörde.</a:t>
            </a:r>
          </a:p>
          <a:p>
            <a:pPr>
              <a:spcBef>
                <a:spcPts val="200"/>
              </a:spcBef>
            </a:pPr>
            <a:r>
              <a:rPr lang="de-DE" sz="1000" dirty="0"/>
              <a:t>Bei sozial- und leistungsrechtlichen Angelegenheiten, wenden Sie sich an die für Sie zuständige Leistungsbehörde.</a:t>
            </a:r>
            <a:endParaRPr lang="de-DE" sz="1000" b="1" dirty="0">
              <a:solidFill>
                <a:srgbClr val="000000"/>
              </a:solidFill>
              <a:highlight>
                <a:srgbClr val="FFFFB4"/>
              </a:highlight>
            </a:endParaRPr>
          </a:p>
          <a:p>
            <a:pPr>
              <a:spcBef>
                <a:spcPts val="1000"/>
              </a:spcBef>
              <a:defRPr/>
            </a:pPr>
            <a:r>
              <a:rPr lang="de-DE" sz="1000" b="1" dirty="0">
                <a:solidFill>
                  <a:srgbClr val="000000"/>
                </a:solidFill>
              </a:rPr>
              <a:t>Kinderschutz</a:t>
            </a:r>
          </a:p>
          <a:p>
            <a:pPr>
              <a:spcBef>
                <a:spcPts val="200"/>
              </a:spcBef>
            </a:pPr>
            <a:r>
              <a:rPr lang="de-DE" sz="1000" dirty="0"/>
              <a:t>Wenden Sie sich an das für Sie zuständige Jugendamt.</a:t>
            </a:r>
          </a:p>
          <a:p>
            <a:pPr>
              <a:spcBef>
                <a:spcPts val="1000"/>
              </a:spcBef>
              <a:defRPr/>
            </a:pPr>
            <a:r>
              <a:rPr lang="de-DE" sz="1000" b="1" dirty="0"/>
              <a:t>Rechtsauskünfte, Rechtsberatung und -vertretung</a:t>
            </a:r>
          </a:p>
          <a:p>
            <a:pPr>
              <a:lnSpc>
                <a:spcPct val="100000"/>
              </a:lnSpc>
              <a:spcBef>
                <a:spcPts val="1000"/>
              </a:spcBef>
            </a:pPr>
            <a:r>
              <a:rPr lang="de-DE" sz="1000" dirty="0"/>
              <a:t>Adressen von Rechtsbeiständen und spezialisierten Beratungsstellen finden Sie unter anderem auf: https://adressen.asyl.net/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1000" b="1" i="0" u="none" strike="noStrike" cap="none" normalizeH="0" baseline="0" noProof="0" dirty="0">
                <a:ln>
                  <a:noFill/>
                </a:ln>
                <a:solidFill>
                  <a:prstClr val="black"/>
                </a:solidFill>
                <a:effectLst/>
                <a:uLnTx/>
                <a:uFillTx/>
              </a:rPr>
              <a:t>Das UNHCR (Flüchtlingskommissariat der Vereinten Nationen) </a:t>
            </a:r>
            <a:r>
              <a:rPr kumimoji="0" lang="de-DE" sz="1000" b="0" i="0" u="none" strike="noStrike" cap="none" normalizeH="0" baseline="0" noProof="0" dirty="0">
                <a:ln>
                  <a:noFill/>
                </a:ln>
                <a:solidFill>
                  <a:prstClr val="black"/>
                </a:solidFill>
                <a:effectLst/>
                <a:uLnTx/>
                <a:uFillTx/>
              </a:rPr>
              <a:t>schützt die Interessen und Rechte von Asylsuchenden und Flüchtlingen.</a:t>
            </a:r>
          </a:p>
          <a:p>
            <a:pPr>
              <a:lnSpc>
                <a:spcPct val="100000"/>
              </a:lnSpc>
              <a:spcBef>
                <a:spcPts val="1000"/>
              </a:spcBef>
            </a:pPr>
            <a:endParaRPr lang="de-DE" sz="1000" dirty="0"/>
          </a:p>
        </p:txBody>
      </p:sp>
      <p:sp>
        <p:nvSpPr>
          <p:cNvPr id="32" name="Subtitle 1">
            <a:extLst>
              <a:ext uri="{FF2B5EF4-FFF2-40B4-BE49-F238E27FC236}">
                <a16:creationId xmlns:a16="http://schemas.microsoft.com/office/drawing/2014/main" id="{2C63CBB2-B56C-A35E-38ED-4D1EB0C9E22A}"/>
              </a:ext>
            </a:extLst>
          </p:cNvPr>
          <p:cNvSpPr txBox="1">
            <a:spLocks/>
          </p:cNvSpPr>
          <p:nvPr/>
        </p:nvSpPr>
        <p:spPr>
          <a:xfrm>
            <a:off x="395999" y="5242068"/>
            <a:ext cx="4536000" cy="41236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de-DE" sz="10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Wenn du dich in einer medizinischen Notlage oder in Gefahr befindest, kannst du diese Nummern kostenlos anrufen:</a:t>
            </a:r>
          </a:p>
        </p:txBody>
      </p:sp>
      <p:pic>
        <p:nvPicPr>
          <p:cNvPr id="34" name="Picture 33">
            <a:extLst>
              <a:ext uri="{FF2B5EF4-FFF2-40B4-BE49-F238E27FC236}">
                <a16:creationId xmlns:a16="http://schemas.microsoft.com/office/drawing/2014/main" id="{83BE0B1A-0230-5FB5-DD18-41EDD32F5B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301" y="6256555"/>
            <a:ext cx="345904" cy="345904"/>
          </a:xfrm>
          <a:prstGeom prst="rect">
            <a:avLst/>
          </a:prstGeom>
        </p:spPr>
      </p:pic>
      <p:graphicFrame>
        <p:nvGraphicFramePr>
          <p:cNvPr id="31" name="Table 30">
            <a:extLst>
              <a:ext uri="{FF2B5EF4-FFF2-40B4-BE49-F238E27FC236}">
                <a16:creationId xmlns:a16="http://schemas.microsoft.com/office/drawing/2014/main" id="{74F250EB-D6BD-250F-3BA7-1A9E97A16B96}"/>
              </a:ext>
            </a:extLst>
          </p:cNvPr>
          <p:cNvGraphicFramePr>
            <a:graphicFrameLocks noGrp="1"/>
          </p:cNvGraphicFramePr>
          <p:nvPr>
            <p:extLst>
              <p:ext uri="{D42A27DB-BD31-4B8C-83A1-F6EECF244321}">
                <p14:modId xmlns:p14="http://schemas.microsoft.com/office/powerpoint/2010/main" val="3401722060"/>
              </p:ext>
            </p:extLst>
          </p:nvPr>
        </p:nvGraphicFramePr>
        <p:xfrm>
          <a:off x="391408" y="6285517"/>
          <a:ext cx="3355010" cy="273600"/>
        </p:xfrm>
        <a:graphic>
          <a:graphicData uri="http://schemas.openxmlformats.org/drawingml/2006/table">
            <a:tbl>
              <a:tblPr firstRow="1" bandRow="1">
                <a:tableStyleId>{5C22544A-7EE6-4342-B048-85BDC9FD1C3A}</a:tableStyleId>
              </a:tblPr>
              <a:tblGrid>
                <a:gridCol w="3355010">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medizinischer Notfall: 112</a:t>
                      </a:r>
                      <a:endParaRPr lang="de-DE" sz="1000" b="0" i="0" dirty="0">
                        <a:solidFill>
                          <a:schemeClr val="tx1"/>
                        </a:solidFill>
                        <a:effectLst/>
                        <a:highlight>
                          <a:srgbClr val="FFFF00"/>
                        </a:highlight>
                        <a:latin typeface="Calibri" panose="020F0502020204030204" pitchFamily="34" charset="0"/>
                        <a:cs typeface="Calibri" panose="020F0502020204030204" pitchFamily="34" charset="0"/>
                      </a:endParaRP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pic>
        <p:nvPicPr>
          <p:cNvPr id="35" name="Picture 34">
            <a:extLst>
              <a:ext uri="{FF2B5EF4-FFF2-40B4-BE49-F238E27FC236}">
                <a16:creationId xmlns:a16="http://schemas.microsoft.com/office/drawing/2014/main" id="{0B13D840-32D2-0D62-A4F7-09A4CB97B3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301" y="6698643"/>
            <a:ext cx="345904" cy="345904"/>
          </a:xfrm>
          <a:prstGeom prst="rect">
            <a:avLst/>
          </a:prstGeom>
        </p:spPr>
      </p:pic>
      <p:graphicFrame>
        <p:nvGraphicFramePr>
          <p:cNvPr id="33" name="Table 32">
            <a:extLst>
              <a:ext uri="{FF2B5EF4-FFF2-40B4-BE49-F238E27FC236}">
                <a16:creationId xmlns:a16="http://schemas.microsoft.com/office/drawing/2014/main" id="{5F1314CE-26F0-C87E-9711-AE0AF799997A}"/>
              </a:ext>
            </a:extLst>
          </p:cNvPr>
          <p:cNvGraphicFramePr>
            <a:graphicFrameLocks noGrp="1"/>
          </p:cNvGraphicFramePr>
          <p:nvPr>
            <p:extLst>
              <p:ext uri="{D42A27DB-BD31-4B8C-83A1-F6EECF244321}">
                <p14:modId xmlns:p14="http://schemas.microsoft.com/office/powerpoint/2010/main" val="3754527387"/>
              </p:ext>
            </p:extLst>
          </p:nvPr>
        </p:nvGraphicFramePr>
        <p:xfrm>
          <a:off x="391408" y="6734435"/>
          <a:ext cx="3355009" cy="273600"/>
        </p:xfrm>
        <a:graphic>
          <a:graphicData uri="http://schemas.openxmlformats.org/drawingml/2006/table">
            <a:tbl>
              <a:tblPr firstRow="1" bandRow="1">
                <a:tableStyleId>{5C22544A-7EE6-4342-B048-85BDC9FD1C3A}</a:tableStyleId>
              </a:tblPr>
              <a:tblGrid>
                <a:gridCol w="3355009">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Polizei: 110</a:t>
                      </a:r>
                      <a:endParaRPr lang="de-DE" sz="1000" b="0" i="0" dirty="0">
                        <a:solidFill>
                          <a:schemeClr val="tx1"/>
                        </a:solidFill>
                        <a:effectLst/>
                        <a:highlight>
                          <a:srgbClr val="FFFF00"/>
                        </a:highlight>
                        <a:latin typeface="Calibri" panose="020F0502020204030204" pitchFamily="34" charset="0"/>
                        <a:cs typeface="Calibri" panose="020F0502020204030204" pitchFamily="34" charset="0"/>
                      </a:endParaRP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sp>
        <p:nvSpPr>
          <p:cNvPr id="2" name="Slide Number Placeholder 1">
            <a:extLst>
              <a:ext uri="{FF2B5EF4-FFF2-40B4-BE49-F238E27FC236}">
                <a16:creationId xmlns:a16="http://schemas.microsoft.com/office/drawing/2014/main" id="{B9D61D5A-67B3-CCE1-7ACD-31531266AE7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D27072-F98D-D44B-838D-C2300481805D}" type="slidenum">
              <a:rPr kumimoji="0" lang="en-LU" sz="800" b="0" i="0" u="none" strike="noStrike" kern="1200" cap="none" spc="0" normalizeH="0" baseline="0" noProof="0" smtClean="0">
                <a:ln>
                  <a:noFill/>
                </a:ln>
                <a:solidFill>
                  <a:schemeClr val="tx1"/>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LU" sz="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1" name="Textfeld 3">
            <a:extLst>
              <a:ext uri="{FF2B5EF4-FFF2-40B4-BE49-F238E27FC236}">
                <a16:creationId xmlns:a16="http://schemas.microsoft.com/office/drawing/2014/main" id="{F2B903DC-A1D3-4938-BED3-BD5E96A6AA30}"/>
              </a:ext>
            </a:extLst>
          </p:cNvPr>
          <p:cNvSpPr txBox="1"/>
          <p:nvPr/>
        </p:nvSpPr>
        <p:spPr>
          <a:xfrm>
            <a:off x="346091" y="4097809"/>
            <a:ext cx="1519237"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1000" b="1" i="0" dirty="0">
                <a:solidFill>
                  <a:srgbClr val="000000"/>
                </a:solidFill>
                <a:effectLst/>
                <a:latin typeface="+mj-lt"/>
              </a:rPr>
              <a:t>UNHCR Deutschland</a:t>
            </a:r>
            <a:br>
              <a:rPr lang="de-DE" sz="1000" b="0" i="0" dirty="0">
                <a:solidFill>
                  <a:srgbClr val="000000"/>
                </a:solidFill>
                <a:effectLst/>
                <a:latin typeface="+mj-lt"/>
              </a:rPr>
            </a:br>
            <a:r>
              <a:rPr lang="de-DE" sz="1000" b="0" i="0" dirty="0">
                <a:solidFill>
                  <a:srgbClr val="000000"/>
                </a:solidFill>
                <a:effectLst/>
                <a:latin typeface="+mj-lt"/>
              </a:rPr>
              <a:t>Zimmerstr. 79/80</a:t>
            </a:r>
            <a:br>
              <a:rPr lang="de-DE" sz="1000" b="0" i="0" dirty="0">
                <a:solidFill>
                  <a:srgbClr val="000000"/>
                </a:solidFill>
                <a:effectLst/>
                <a:latin typeface="+mj-lt"/>
              </a:rPr>
            </a:br>
            <a:r>
              <a:rPr lang="de-DE" sz="1000" b="0" i="0" dirty="0">
                <a:solidFill>
                  <a:srgbClr val="000000"/>
                </a:solidFill>
                <a:effectLst/>
                <a:latin typeface="+mj-lt"/>
              </a:rPr>
              <a:t>10117 Berlin</a:t>
            </a:r>
          </a:p>
          <a:p>
            <a:pPr algn="l"/>
            <a:r>
              <a:rPr lang="de-DE" sz="1000" b="0" i="0" dirty="0">
                <a:effectLst/>
                <a:latin typeface="+mj-lt"/>
              </a:rPr>
              <a:t>Tel.: +49 30 202 202 0</a:t>
            </a:r>
            <a:br>
              <a:rPr lang="de-DE" sz="1000" b="0" i="0" dirty="0">
                <a:effectLst/>
                <a:latin typeface="+mj-lt"/>
              </a:rPr>
            </a:br>
            <a:r>
              <a:rPr lang="de-DE" sz="1000" b="0" i="0" dirty="0">
                <a:effectLst/>
                <a:latin typeface="+mj-lt"/>
              </a:rPr>
              <a:t>Fax: +49 30 202 202 20</a:t>
            </a:r>
            <a:br>
              <a:rPr lang="de-DE" sz="1000" b="0" i="0" dirty="0">
                <a:effectLst/>
                <a:latin typeface="+mj-lt"/>
              </a:rPr>
            </a:br>
            <a:r>
              <a:rPr lang="de-DE" sz="1000" b="0" i="0" dirty="0">
                <a:effectLst/>
                <a:latin typeface="+mj-lt"/>
              </a:rPr>
              <a:t>E-Mail: </a:t>
            </a:r>
            <a:r>
              <a:rPr lang="de-DE" sz="1000" b="0" i="0" u="none" strike="noStrike" dirty="0">
                <a:effectLst/>
                <a:latin typeface="+mj-lt"/>
              </a:rPr>
              <a:t>gfrbe@unhcr.org</a:t>
            </a:r>
            <a:endParaRPr lang="de-DE" sz="1000" b="0" i="0" dirty="0">
              <a:effectLst/>
              <a:latin typeface="+mj-lt"/>
            </a:endParaRPr>
          </a:p>
        </p:txBody>
      </p:sp>
    </p:spTree>
    <p:extLst>
      <p:ext uri="{BB962C8B-B14F-4D97-AF65-F5344CB8AC3E}">
        <p14:creationId xmlns:p14="http://schemas.microsoft.com/office/powerpoint/2010/main" val="210901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4EBF9-2A01-66BF-DFAA-5076E5CD69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09FBAC7-1BFE-9213-06DE-3418F30DE13B}"/>
              </a:ext>
            </a:extLst>
          </p:cNvPr>
          <p:cNvSpPr>
            <a:spLocks noGrp="1"/>
          </p:cNvSpPr>
          <p:nvPr>
            <p:ph type="title" idx="4294967295"/>
          </p:nvPr>
        </p:nvSpPr>
        <p:spPr>
          <a:xfrm>
            <a:off x="366713" y="-1460500"/>
            <a:ext cx="4594225" cy="1460500"/>
          </a:xfrm>
          <a:prstGeom prst="rect">
            <a:avLst/>
          </a:prstGeom>
        </p:spPr>
        <p:txBody>
          <a:bodyPr anchor="b"/>
          <a:lstStyle/>
          <a:p>
            <a:r>
              <a:rPr lang="de-DE" b="0"/>
              <a:t>HINTERE UMSCHLAGSEITE</a:t>
            </a:r>
          </a:p>
        </p:txBody>
      </p:sp>
      <p:sp>
        <p:nvSpPr>
          <p:cNvPr id="9" name="Rectangle 8">
            <a:extLst>
              <a:ext uri="{FF2B5EF4-FFF2-40B4-BE49-F238E27FC236}">
                <a16:creationId xmlns:a16="http://schemas.microsoft.com/office/drawing/2014/main" id="{6B3BE5D6-6531-86DB-57C7-65363CEC8A04}"/>
              </a:ext>
              <a:ext uri="{C183D7F6-B498-43B3-948B-1728B52AA6E4}">
                <adec:decorative xmlns:adec="http://schemas.microsoft.com/office/drawing/2017/decorative" val="1"/>
              </a:ext>
            </a:extLst>
          </p:cNvPr>
          <p:cNvSpPr/>
          <p:nvPr/>
        </p:nvSpPr>
        <p:spPr>
          <a:xfrm>
            <a:off x="0" y="0"/>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Logo der Asylagentur der Europäischen Union (EUAA)">
            <a:extLst>
              <a:ext uri="{FF2B5EF4-FFF2-40B4-BE49-F238E27FC236}">
                <a16:creationId xmlns:a16="http://schemas.microsoft.com/office/drawing/2014/main" id="{18B62F14-6BB9-CB0A-4490-D01603DACC4B}"/>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4138576"/>
            <a:ext cx="963852" cy="472998"/>
          </a:xfrm>
          <a:prstGeom prst="rect">
            <a:avLst/>
          </a:prstGeom>
        </p:spPr>
      </p:pic>
      <p:sp>
        <p:nvSpPr>
          <p:cNvPr id="15" name="Subtitle 1">
            <a:extLst>
              <a:ext uri="{FF2B5EF4-FFF2-40B4-BE49-F238E27FC236}">
                <a16:creationId xmlns:a16="http://schemas.microsoft.com/office/drawing/2014/main" id="{A0130C1E-ADAF-15A8-42FC-DB650C242A10}"/>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900"/>
              <a:t>Diese Broschüre dient nur Informationszwecken. Sie begründet keine Rechte oder Pflichten. Die Asylagentur der Europäischen Union (EUAA) hat den Hauptteil dieses Materials zur Verfügung gestellt. Die EUAA gestattet die Vervielfältigung und Änderung dieser Broschüre ausschließlich den EU-Mitgliedstaaten. Die EUAA übernimmt keine Verantwortung oder Haftung für die Richtigkeit, den Inhalt, die Vollständigkeit, die Rechtmäßigkeit oder die Zuverlässigkeit der Informationen, die von den Mitgliedstaaten oder anderen zuständigen Dritten in dieser Broschüre bereitgestellt werden. Weder die EUAA noch Personen, die im Namen der EUAA handeln, sind für die Verwendung der in dieser Broschüre enthaltenen Informationen verantwortlich. </a:t>
            </a:r>
          </a:p>
          <a:p>
            <a:endParaRPr lang="en-US" sz="900" dirty="0"/>
          </a:p>
          <a:p>
            <a:r>
              <a:rPr lang="de-DE" sz="900"/>
              <a:t>© Asylagentur der Europäischen Union, 2025</a:t>
            </a:r>
          </a:p>
        </p:txBody>
      </p:sp>
    </p:spTree>
    <p:extLst>
      <p:ext uri="{BB962C8B-B14F-4D97-AF65-F5344CB8AC3E}">
        <p14:creationId xmlns:p14="http://schemas.microsoft.com/office/powerpoint/2010/main" val="266809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49A04FD-5DE1-FDB9-EBE4-845A890B97EC}"/>
              </a:ext>
            </a:extLst>
          </p:cNvPr>
          <p:cNvSpPr>
            <a:spLocks noGrp="1"/>
          </p:cNvSpPr>
          <p:nvPr>
            <p:ph type="title" idx="4294967295"/>
          </p:nvPr>
        </p:nvSpPr>
        <p:spPr>
          <a:xfrm>
            <a:off x="366713" y="-1460500"/>
            <a:ext cx="4594225" cy="1460500"/>
          </a:xfrm>
          <a:prstGeom prst="rect">
            <a:avLst/>
          </a:prstGeom>
        </p:spPr>
        <p:txBody>
          <a:bodyPr anchor="b"/>
          <a:lstStyle/>
          <a:p>
            <a:r>
              <a:rPr lang="de-DE" b="0"/>
              <a:t>HILFE UND UNTERSTÜTZUNG</a:t>
            </a:r>
          </a:p>
        </p:txBody>
      </p:sp>
      <p:sp>
        <p:nvSpPr>
          <p:cNvPr id="11" name="Rectangle 10">
            <a:extLst>
              <a:ext uri="{FF2B5EF4-FFF2-40B4-BE49-F238E27FC236}">
                <a16:creationId xmlns:a16="http://schemas.microsoft.com/office/drawing/2014/main" id="{024C02AA-FA5C-9D12-30E6-479A6F4A1467}"/>
              </a:ext>
              <a:ext uri="{C183D7F6-B498-43B3-948B-1728B52AA6E4}">
                <adec:decorative xmlns:adec="http://schemas.microsoft.com/office/drawing/2017/decorative" val="1"/>
              </a:ext>
            </a:extLst>
          </p:cNvPr>
          <p:cNvSpPr/>
          <p:nvPr/>
        </p:nvSpPr>
        <p:spPr>
          <a:xfrm>
            <a:off x="216000" y="266400"/>
            <a:ext cx="4896000" cy="586814"/>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Subtitle 1">
            <a:extLst>
              <a:ext uri="{FF2B5EF4-FFF2-40B4-BE49-F238E27FC236}">
                <a16:creationId xmlns:a16="http://schemas.microsoft.com/office/drawing/2014/main" id="{FF893D87-006A-EC31-D1C4-66BD5E6E09A9}"/>
              </a:ext>
            </a:extLst>
          </p:cNvPr>
          <p:cNvSpPr>
            <a:spLocks noGrp="1"/>
          </p:cNvSpPr>
          <p:nvPr>
            <p:ph type="subTitle" idx="1"/>
          </p:nvPr>
        </p:nvSpPr>
        <p:spPr/>
        <p:txBody>
          <a:bodyPr/>
          <a:lstStyle/>
          <a:p>
            <a:r>
              <a:rPr lang="de-DE"/>
              <a:t>In Europa gilt jede Person unter 18 Jahren als Kind und hat Anspruch auf </a:t>
            </a:r>
            <a:r>
              <a:rPr lang="de-DE" b="1"/>
              <a:t>besondere Unterstützung</a:t>
            </a:r>
            <a:r>
              <a:rPr lang="de-DE"/>
              <a:t>. </a:t>
            </a:r>
          </a:p>
        </p:txBody>
      </p:sp>
      <p:pic>
        <p:nvPicPr>
          <p:cNvPr id="7" name="Picture 6">
            <a:extLst>
              <a:ext uri="{FF2B5EF4-FFF2-40B4-BE49-F238E27FC236}">
                <a16:creationId xmlns:a16="http://schemas.microsoft.com/office/drawing/2014/main" id="{C82ED610-2009-09BB-10EE-533533D45D7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602" y="1102627"/>
            <a:ext cx="149980" cy="203200"/>
          </a:xfrm>
          <a:prstGeom prst="rect">
            <a:avLst/>
          </a:prstGeom>
        </p:spPr>
      </p:pic>
      <p:sp>
        <p:nvSpPr>
          <p:cNvPr id="6" name="Title 1">
            <a:extLst>
              <a:ext uri="{FF2B5EF4-FFF2-40B4-BE49-F238E27FC236}">
                <a16:creationId xmlns:a16="http://schemas.microsoft.com/office/drawing/2014/main" id="{06842672-8DF2-9433-726F-F58BF589E1BA}"/>
              </a:ext>
            </a:extLst>
          </p:cNvPr>
          <p:cNvSpPr txBox="1">
            <a:spLocks/>
          </p:cNvSpPr>
          <p:nvPr/>
        </p:nvSpPr>
        <p:spPr>
          <a:xfrm>
            <a:off x="648000" y="1078202"/>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WER KANN DIR HELFEN?</a:t>
            </a:r>
          </a:p>
        </p:txBody>
      </p:sp>
      <p:sp>
        <p:nvSpPr>
          <p:cNvPr id="4" name="Subtitle 1">
            <a:extLst>
              <a:ext uri="{FF2B5EF4-FFF2-40B4-BE49-F238E27FC236}">
                <a16:creationId xmlns:a16="http://schemas.microsoft.com/office/drawing/2014/main" id="{E4072B55-4E5C-B1D6-48C2-9165B7AC3775}"/>
              </a:ext>
            </a:extLst>
          </p:cNvPr>
          <p:cNvSpPr txBox="1">
            <a:spLocks/>
          </p:cNvSpPr>
          <p:nvPr/>
        </p:nvSpPr>
        <p:spPr>
          <a:xfrm>
            <a:off x="396000" y="1440378"/>
            <a:ext cx="4716000" cy="78589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Während deines Aufenthalts in dem Land können dir und deiner Familie viele Fachleute helfen. Zum Beispiel kann dir </a:t>
            </a:r>
            <a:r>
              <a:rPr lang="de-DE" b="1" dirty="0"/>
              <a:t>eine Dolmetscherin oder ein Dolmetscher</a:t>
            </a:r>
            <a:r>
              <a:rPr lang="de-DE" dirty="0"/>
              <a:t> helfen, dich in einer Sprache zu verständigen, die du verstehst. Diese Dolmetscher müssen genau das übersetzen, was du und die anderen sagen. </a:t>
            </a:r>
          </a:p>
        </p:txBody>
      </p:sp>
      <p:pic>
        <p:nvPicPr>
          <p:cNvPr id="10" name="Picture 9" descr="Ein Junge und sein Vater unterhalten sich mit einer Mitarbeiterin und einem Dolmetscher. ">
            <a:extLst>
              <a:ext uri="{FF2B5EF4-FFF2-40B4-BE49-F238E27FC236}">
                <a16:creationId xmlns:a16="http://schemas.microsoft.com/office/drawing/2014/main" id="{E0331DED-2063-68A7-627B-D2464E6CE0C0}"/>
              </a:ext>
            </a:extLst>
          </p:cNvPr>
          <p:cNvPicPr>
            <a:picLocks noChangeAspect="1"/>
          </p:cNvPicPr>
          <p:nvPr/>
        </p:nvPicPr>
        <p:blipFill>
          <a:blip r:embed="rId3"/>
          <a:srcRect/>
          <a:stretch/>
        </p:blipFill>
        <p:spPr>
          <a:xfrm>
            <a:off x="968839" y="2328556"/>
            <a:ext cx="3389971" cy="1832197"/>
          </a:xfrm>
          <a:prstGeom prst="rect">
            <a:avLst/>
          </a:prstGeom>
        </p:spPr>
      </p:pic>
      <p:pic>
        <p:nvPicPr>
          <p:cNvPr id="9" name="Picture 8">
            <a:extLst>
              <a:ext uri="{FF2B5EF4-FFF2-40B4-BE49-F238E27FC236}">
                <a16:creationId xmlns:a16="http://schemas.microsoft.com/office/drawing/2014/main" id="{37C7DD0E-B97E-DA17-A96F-1C08D9AC15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602" y="4648167"/>
            <a:ext cx="149980" cy="203200"/>
          </a:xfrm>
          <a:prstGeom prst="rect">
            <a:avLst/>
          </a:prstGeom>
        </p:spPr>
      </p:pic>
      <p:sp>
        <p:nvSpPr>
          <p:cNvPr id="8" name="Title 1">
            <a:extLst>
              <a:ext uri="{FF2B5EF4-FFF2-40B4-BE49-F238E27FC236}">
                <a16:creationId xmlns:a16="http://schemas.microsoft.com/office/drawing/2014/main" id="{5DCA6C48-251C-6302-9D71-693D4C431623}"/>
              </a:ext>
            </a:extLst>
          </p:cNvPr>
          <p:cNvSpPr txBox="1">
            <a:spLocks/>
          </p:cNvSpPr>
          <p:nvPr/>
        </p:nvSpPr>
        <p:spPr>
          <a:xfrm>
            <a:off x="648000" y="4623742"/>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WAS BEKOMMT DEINE FAMILIE UND DU?</a:t>
            </a:r>
          </a:p>
        </p:txBody>
      </p:sp>
      <p:sp>
        <p:nvSpPr>
          <p:cNvPr id="5" name="Subtitle 1">
            <a:extLst>
              <a:ext uri="{FF2B5EF4-FFF2-40B4-BE49-F238E27FC236}">
                <a16:creationId xmlns:a16="http://schemas.microsoft.com/office/drawing/2014/main" id="{24A0D93D-2F91-8A62-BB4B-F3234E3FB116}"/>
              </a:ext>
            </a:extLst>
          </p:cNvPr>
          <p:cNvSpPr txBox="1">
            <a:spLocks/>
          </p:cNvSpPr>
          <p:nvPr/>
        </p:nvSpPr>
        <p:spPr>
          <a:xfrm>
            <a:off x="396000" y="4984447"/>
            <a:ext cx="4536000" cy="198431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de-DE" dirty="0"/>
              <a:t>Ihr bekommt verschiedene Formen der Unterstützung und Dienstleistungen, während die Behörden euren Asylantrag prüfen. Das wird als </a:t>
            </a:r>
            <a:r>
              <a:rPr lang="de-DE" b="1" dirty="0"/>
              <a:t>Aufnahme</a:t>
            </a:r>
            <a:r>
              <a:rPr lang="de-DE" dirty="0"/>
              <a:t> bezeichnet. </a:t>
            </a:r>
          </a:p>
          <a:p>
            <a:pPr>
              <a:lnSpc>
                <a:spcPct val="107000"/>
              </a:lnSpc>
              <a:spcAft>
                <a:spcPts val="800"/>
              </a:spcAft>
            </a:pPr>
            <a:r>
              <a:rPr lang="de-DE" dirty="0"/>
              <a:t>Als Kind und als Asylsuchende(r) hast du Rechte, aber auch Pflichten, die du erfüllen musst. Diese werden in dieser Broschüre erklärt.</a:t>
            </a:r>
          </a:p>
          <a:p>
            <a:pPr>
              <a:lnSpc>
                <a:spcPct val="107000"/>
              </a:lnSpc>
              <a:spcAft>
                <a:spcPts val="800"/>
              </a:spcAft>
            </a:pPr>
            <a:r>
              <a:rPr lang="de-DE" dirty="0"/>
              <a:t>Wenn du Teile dieser Broschüre nicht verstehst oder Fragen hast, wende dich bitte an die Mitarbeitenden und deine Eltern. </a:t>
            </a:r>
          </a:p>
          <a:p>
            <a:pPr>
              <a:lnSpc>
                <a:spcPct val="107000"/>
              </a:lnSpc>
              <a:spcAft>
                <a:spcPts val="800"/>
              </a:spcAft>
            </a:pPr>
            <a:r>
              <a:rPr lang="de-DE" dirty="0"/>
              <a:t>In den nächsten Tagen bekommt ihr weitere Informationen. </a:t>
            </a:r>
          </a:p>
          <a:p>
            <a:pPr>
              <a:lnSpc>
                <a:spcPct val="107000"/>
              </a:lnSpc>
              <a:spcAft>
                <a:spcPts val="800"/>
              </a:spcAft>
            </a:pPr>
            <a:endParaRPr lang="en-GB" kern="100" dirty="0"/>
          </a:p>
          <a:p>
            <a:pPr>
              <a:lnSpc>
                <a:spcPct val="107000"/>
              </a:lnSpc>
              <a:spcAft>
                <a:spcPts val="800"/>
              </a:spcAft>
            </a:pPr>
            <a:r>
              <a:rPr lang="de-DE" dirty="0"/>
              <a:t> </a:t>
            </a:r>
          </a:p>
          <a:p>
            <a:pPr>
              <a:lnSpc>
                <a:spcPct val="107000"/>
              </a:lnSpc>
              <a:spcAft>
                <a:spcPts val="800"/>
              </a:spcAft>
            </a:pPr>
            <a:endParaRPr lang="en-GB" dirty="0">
              <a:highlight>
                <a:srgbClr val="FFFFB4"/>
              </a:highlight>
            </a:endParaRPr>
          </a:p>
          <a:p>
            <a:pPr>
              <a:lnSpc>
                <a:spcPct val="107000"/>
              </a:lnSpc>
              <a:spcAft>
                <a:spcPts val="800"/>
              </a:spcAft>
            </a:pPr>
            <a:endParaRPr lang="en-GB" kern="100" dirty="0"/>
          </a:p>
          <a:p>
            <a:endParaRPr lang="en-GB" dirty="0">
              <a:highlight>
                <a:srgbClr val="FFFFB4"/>
              </a:highlight>
            </a:endParaRPr>
          </a:p>
        </p:txBody>
      </p:sp>
      <p:sp>
        <p:nvSpPr>
          <p:cNvPr id="3" name="Slide Number Placeholder 2">
            <a:extLst>
              <a:ext uri="{FF2B5EF4-FFF2-40B4-BE49-F238E27FC236}">
                <a16:creationId xmlns:a16="http://schemas.microsoft.com/office/drawing/2014/main" id="{285A6624-767D-E7F1-AB42-CB67FEC06FF0}"/>
              </a:ext>
            </a:extLst>
          </p:cNvPr>
          <p:cNvSpPr>
            <a:spLocks noGrp="1"/>
          </p:cNvSpPr>
          <p:nvPr>
            <p:ph type="sldNum" sz="quarter" idx="4"/>
          </p:nvPr>
        </p:nvSpPr>
        <p:spPr/>
        <p:txBody>
          <a:bodyPr/>
          <a:lstStyle/>
          <a:p>
            <a:fld id="{40D27072-F98D-D44B-838D-C2300481805D}" type="slidenum">
              <a:rPr lang="en-LU" smtClean="0">
                <a:solidFill>
                  <a:schemeClr val="tx1"/>
                </a:solidFill>
              </a:rPr>
              <a:pPr/>
              <a:t>2</a:t>
            </a:fld>
            <a:endParaRPr lang="en-LU">
              <a:solidFill>
                <a:schemeClr val="tx1"/>
              </a:solidFill>
            </a:endParaRPr>
          </a:p>
        </p:txBody>
      </p:sp>
    </p:spTree>
    <p:extLst>
      <p:ext uri="{BB962C8B-B14F-4D97-AF65-F5344CB8AC3E}">
        <p14:creationId xmlns:p14="http://schemas.microsoft.com/office/powerpoint/2010/main" val="423899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AEFF-AF1A-F80D-16C1-750A575235BD}"/>
              </a:ext>
            </a:extLst>
          </p:cNvPr>
          <p:cNvSpPr>
            <a:spLocks noGrp="1"/>
          </p:cNvSpPr>
          <p:nvPr>
            <p:ph type="title" idx="4294967295"/>
          </p:nvPr>
        </p:nvSpPr>
        <p:spPr>
          <a:xfrm>
            <a:off x="366713" y="-1460500"/>
            <a:ext cx="4594225" cy="1460500"/>
          </a:xfrm>
          <a:prstGeom prst="rect">
            <a:avLst/>
          </a:prstGeom>
        </p:spPr>
        <p:txBody>
          <a:bodyPr anchor="b"/>
          <a:lstStyle/>
          <a:p>
            <a:r>
              <a:rPr lang="de-DE" b="0"/>
              <a:t>DIESE SACHEN BEKOMMT IHR:</a:t>
            </a:r>
          </a:p>
        </p:txBody>
      </p:sp>
      <p:sp>
        <p:nvSpPr>
          <p:cNvPr id="19" name="Subtitle 2">
            <a:extLst>
              <a:ext uri="{FF2B5EF4-FFF2-40B4-BE49-F238E27FC236}">
                <a16:creationId xmlns:a16="http://schemas.microsoft.com/office/drawing/2014/main" id="{BBBED52C-754B-525B-50DC-430072A6A145}"/>
              </a:ext>
            </a:extLst>
          </p:cNvPr>
          <p:cNvSpPr txBox="1">
            <a:spLocks/>
          </p:cNvSpPr>
          <p:nvPr/>
        </p:nvSpPr>
        <p:spPr>
          <a:xfrm>
            <a:off x="396000" y="360000"/>
            <a:ext cx="4536000" cy="410707"/>
          </a:xfrm>
          <a:prstGeom prst="rect">
            <a:avLst/>
          </a:prstGeom>
        </p:spPr>
        <p:txBody>
          <a:bodyPr vert="horz" lIns="36000" tIns="36000" rIns="36000" bIns="36000" rtlCol="0">
            <a:noAutofit/>
          </a:bodyPr>
          <a:lstStyle>
            <a:lvl1pPr marL="0" indent="0" algn="l" defTabSz="532729" rtl="0" eaLnBrk="1" latinLnBrk="0" hangingPunct="1">
              <a:lnSpc>
                <a:spcPct val="90000"/>
              </a:lnSpc>
              <a:spcBef>
                <a:spcPts val="583"/>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532729" rtl="0" eaLnBrk="1" latinLnBrk="0" hangingPunct="1">
              <a:lnSpc>
                <a:spcPct val="90000"/>
              </a:lnSpc>
              <a:spcBef>
                <a:spcPts val="291"/>
              </a:spcBef>
              <a:buFont typeface="Arial" panose="020B0604020202020204" pitchFamily="34" charset="0"/>
              <a:buNone/>
              <a:defRPr sz="2000" kern="1200">
                <a:solidFill>
                  <a:schemeClr val="tx1"/>
                </a:solidFill>
                <a:latin typeface="+mn-lt"/>
                <a:ea typeface="+mn-ea"/>
                <a:cs typeface="+mn-cs"/>
              </a:defRPr>
            </a:lvl2pPr>
            <a:lvl3pPr marL="914400" indent="0" algn="ctr" defTabSz="532729" rtl="0" eaLnBrk="1" latinLnBrk="0" hangingPunct="1">
              <a:lnSpc>
                <a:spcPct val="90000"/>
              </a:lnSpc>
              <a:spcBef>
                <a:spcPts val="291"/>
              </a:spcBef>
              <a:buFont typeface="Arial" panose="020B0604020202020204" pitchFamily="34" charset="0"/>
              <a:buNone/>
              <a:defRPr sz="1800" kern="1200">
                <a:solidFill>
                  <a:schemeClr val="tx1"/>
                </a:solidFill>
                <a:latin typeface="+mn-lt"/>
                <a:ea typeface="+mn-ea"/>
                <a:cs typeface="+mn-cs"/>
              </a:defRPr>
            </a:lvl3pPr>
            <a:lvl4pPr marL="1371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4pPr>
            <a:lvl5pPr marL="18288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5pPr>
            <a:lvl6pPr marL="22860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6pPr>
            <a:lvl7pPr marL="27432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7pPr>
            <a:lvl8pPr marL="32004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8pPr>
            <a:lvl9pPr marL="3657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de-DE" sz="1100" b="1" dirty="0">
                <a:ea typeface=""/>
              </a:rPr>
              <a:t>Je nach eurer Situation bekommt du und deine Familie:</a:t>
            </a:r>
          </a:p>
        </p:txBody>
      </p:sp>
      <p:sp>
        <p:nvSpPr>
          <p:cNvPr id="14" name="Subtitle 2">
            <a:extLst>
              <a:ext uri="{FF2B5EF4-FFF2-40B4-BE49-F238E27FC236}">
                <a16:creationId xmlns:a16="http://schemas.microsoft.com/office/drawing/2014/main" id="{C4FB1234-AC80-5BCD-AAE2-977A9BE3D3B1}"/>
              </a:ext>
            </a:extLst>
          </p:cNvPr>
          <p:cNvSpPr txBox="1">
            <a:spLocks/>
          </p:cNvSpPr>
          <p:nvPr/>
        </p:nvSpPr>
        <p:spPr>
          <a:xfrm>
            <a:off x="1306148" y="1211383"/>
            <a:ext cx="1166352" cy="29276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einen Platz zum Schlafen</a:t>
            </a:r>
          </a:p>
        </p:txBody>
      </p:sp>
      <p:pic>
        <p:nvPicPr>
          <p:cNvPr id="13" name="Picture 12">
            <a:extLst>
              <a:ext uri="{FF2B5EF4-FFF2-40B4-BE49-F238E27FC236}">
                <a16:creationId xmlns:a16="http://schemas.microsoft.com/office/drawing/2014/main" id="{86FD567C-7F5A-AD65-5586-07B85F5A626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92726" y="847680"/>
            <a:ext cx="1280474" cy="898286"/>
          </a:xfrm>
          <a:prstGeom prst="rect">
            <a:avLst/>
          </a:prstGeom>
        </p:spPr>
      </p:pic>
      <p:sp>
        <p:nvSpPr>
          <p:cNvPr id="5" name="Subtitle 2">
            <a:extLst>
              <a:ext uri="{FF2B5EF4-FFF2-40B4-BE49-F238E27FC236}">
                <a16:creationId xmlns:a16="http://schemas.microsoft.com/office/drawing/2014/main" id="{AF5622B0-607C-1A13-3509-57066FDA24FE}"/>
              </a:ext>
            </a:extLst>
          </p:cNvPr>
          <p:cNvSpPr txBox="1">
            <a:spLocks/>
          </p:cNvSpPr>
          <p:nvPr/>
        </p:nvSpPr>
        <p:spPr>
          <a:xfrm>
            <a:off x="3589158" y="1211383"/>
            <a:ext cx="1166352" cy="29276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Essen</a:t>
            </a:r>
          </a:p>
        </p:txBody>
      </p:sp>
      <p:pic>
        <p:nvPicPr>
          <p:cNvPr id="12" name="Picture 11">
            <a:extLst>
              <a:ext uri="{FF2B5EF4-FFF2-40B4-BE49-F238E27FC236}">
                <a16:creationId xmlns:a16="http://schemas.microsoft.com/office/drawing/2014/main" id="{01420C90-AB4F-F06C-2741-4EE4766D0B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21130" y="949326"/>
            <a:ext cx="734865" cy="734865"/>
          </a:xfrm>
          <a:prstGeom prst="rect">
            <a:avLst/>
          </a:prstGeom>
        </p:spPr>
      </p:pic>
      <p:sp>
        <p:nvSpPr>
          <p:cNvPr id="7" name="Subtitle 2">
            <a:extLst>
              <a:ext uri="{FF2B5EF4-FFF2-40B4-BE49-F238E27FC236}">
                <a16:creationId xmlns:a16="http://schemas.microsoft.com/office/drawing/2014/main" id="{7BCB8821-5319-4D3E-03B1-0060AA8513BF}"/>
              </a:ext>
            </a:extLst>
          </p:cNvPr>
          <p:cNvSpPr txBox="1">
            <a:spLocks/>
          </p:cNvSpPr>
          <p:nvPr/>
        </p:nvSpPr>
        <p:spPr>
          <a:xfrm>
            <a:off x="1324939" y="2229620"/>
            <a:ext cx="1104637" cy="455816"/>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Produkte für die Körperpflege</a:t>
            </a:r>
          </a:p>
        </p:txBody>
      </p:sp>
      <p:pic>
        <p:nvPicPr>
          <p:cNvPr id="9" name="Picture 8">
            <a:extLst>
              <a:ext uri="{FF2B5EF4-FFF2-40B4-BE49-F238E27FC236}">
                <a16:creationId xmlns:a16="http://schemas.microsoft.com/office/drawing/2014/main" id="{AA51FF14-A65C-4EE9-E934-EC7634C8B81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9612" y="1766516"/>
            <a:ext cx="826674" cy="826674"/>
          </a:xfrm>
          <a:prstGeom prst="rect">
            <a:avLst/>
          </a:prstGeom>
        </p:spPr>
      </p:pic>
      <p:sp>
        <p:nvSpPr>
          <p:cNvPr id="6" name="Subtitle 2">
            <a:extLst>
              <a:ext uri="{FF2B5EF4-FFF2-40B4-BE49-F238E27FC236}">
                <a16:creationId xmlns:a16="http://schemas.microsoft.com/office/drawing/2014/main" id="{C0A85B20-CAF0-E4D7-C140-AB0155B856D0}"/>
              </a:ext>
            </a:extLst>
          </p:cNvPr>
          <p:cNvSpPr txBox="1">
            <a:spLocks/>
          </p:cNvSpPr>
          <p:nvPr/>
        </p:nvSpPr>
        <p:spPr>
          <a:xfrm>
            <a:off x="3595631" y="2183743"/>
            <a:ext cx="1166352" cy="35877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Kleidung</a:t>
            </a:r>
          </a:p>
        </p:txBody>
      </p:sp>
      <p:pic>
        <p:nvPicPr>
          <p:cNvPr id="11" name="Picture 10">
            <a:extLst>
              <a:ext uri="{FF2B5EF4-FFF2-40B4-BE49-F238E27FC236}">
                <a16:creationId xmlns:a16="http://schemas.microsoft.com/office/drawing/2014/main" id="{B93AC139-91DD-2E55-E045-26CB3911559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64110" y="1861669"/>
            <a:ext cx="731521" cy="731521"/>
          </a:xfrm>
          <a:prstGeom prst="rect">
            <a:avLst/>
          </a:prstGeom>
        </p:spPr>
      </p:pic>
      <p:sp>
        <p:nvSpPr>
          <p:cNvPr id="8" name="Subtitle 2">
            <a:extLst>
              <a:ext uri="{FF2B5EF4-FFF2-40B4-BE49-F238E27FC236}">
                <a16:creationId xmlns:a16="http://schemas.microsoft.com/office/drawing/2014/main" id="{FB19BE92-351C-7F9E-268C-04314206AB72}"/>
              </a:ext>
            </a:extLst>
          </p:cNvPr>
          <p:cNvSpPr txBox="1">
            <a:spLocks/>
          </p:cNvSpPr>
          <p:nvPr/>
        </p:nvSpPr>
        <p:spPr>
          <a:xfrm>
            <a:off x="1473200" y="3188333"/>
            <a:ext cx="3134769" cy="495819"/>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Geld für den täglichen Bedarf.</a:t>
            </a:r>
            <a:r>
              <a:rPr lang="de-DE" sz="1100" dirty="0">
                <a:highlight>
                  <a:srgbClr val="FFFFB4"/>
                </a:highlight>
              </a:rPr>
              <a:t> </a:t>
            </a:r>
          </a:p>
        </p:txBody>
      </p:sp>
      <p:pic>
        <p:nvPicPr>
          <p:cNvPr id="10" name="Picture 9">
            <a:extLst>
              <a:ext uri="{FF2B5EF4-FFF2-40B4-BE49-F238E27FC236}">
                <a16:creationId xmlns:a16="http://schemas.microsoft.com/office/drawing/2014/main" id="{0F75A5E0-7390-8158-D46C-C62F867ACF7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5235" y="2892613"/>
            <a:ext cx="510506" cy="436305"/>
          </a:xfrm>
          <a:prstGeom prst="rect">
            <a:avLst/>
          </a:prstGeom>
        </p:spPr>
      </p:pic>
      <p:pic>
        <p:nvPicPr>
          <p:cNvPr id="17" name="Picture 16">
            <a:extLst>
              <a:ext uri="{FF2B5EF4-FFF2-40B4-BE49-F238E27FC236}">
                <a16:creationId xmlns:a16="http://schemas.microsoft.com/office/drawing/2014/main" id="{68839482-163E-AE43-871C-1025679F773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66208" y="3326601"/>
            <a:ext cx="390676" cy="230554"/>
          </a:xfrm>
          <a:prstGeom prst="rect">
            <a:avLst/>
          </a:prstGeom>
        </p:spPr>
      </p:pic>
      <p:pic>
        <p:nvPicPr>
          <p:cNvPr id="18" name="Picture 17">
            <a:extLst>
              <a:ext uri="{FF2B5EF4-FFF2-40B4-BE49-F238E27FC236}">
                <a16:creationId xmlns:a16="http://schemas.microsoft.com/office/drawing/2014/main" id="{23CC1B41-4BF1-249B-9FA4-43E3D6ED604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44422" y="3175654"/>
            <a:ext cx="333694" cy="436305"/>
          </a:xfrm>
          <a:prstGeom prst="rect">
            <a:avLst/>
          </a:prstGeom>
        </p:spPr>
      </p:pic>
      <p:pic>
        <p:nvPicPr>
          <p:cNvPr id="16" name="Picture 15">
            <a:extLst>
              <a:ext uri="{FF2B5EF4-FFF2-40B4-BE49-F238E27FC236}">
                <a16:creationId xmlns:a16="http://schemas.microsoft.com/office/drawing/2014/main" id="{1E01E0D5-29A9-84CA-4142-5336BD4938F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20606" y="3557154"/>
            <a:ext cx="374380" cy="238548"/>
          </a:xfrm>
          <a:prstGeom prst="rect">
            <a:avLst/>
          </a:prstGeom>
        </p:spPr>
      </p:pic>
      <p:sp>
        <p:nvSpPr>
          <p:cNvPr id="3" name="Slide Number Placeholder 2">
            <a:extLst>
              <a:ext uri="{FF2B5EF4-FFF2-40B4-BE49-F238E27FC236}">
                <a16:creationId xmlns:a16="http://schemas.microsoft.com/office/drawing/2014/main" id="{3A141B63-A244-D0C5-4259-36B22394DD26}"/>
              </a:ext>
            </a:extLst>
          </p:cNvPr>
          <p:cNvSpPr>
            <a:spLocks noGrp="1"/>
          </p:cNvSpPr>
          <p:nvPr>
            <p:ph type="sldNum" sz="quarter" idx="4"/>
          </p:nvPr>
        </p:nvSpPr>
        <p:spPr/>
        <p:txBody>
          <a:bodyPr/>
          <a:lstStyle/>
          <a:p>
            <a:fld id="{40D27072-F98D-D44B-838D-C2300481805D}" type="slidenum">
              <a:rPr lang="en-LU" smtClean="0">
                <a:solidFill>
                  <a:schemeClr val="tx1"/>
                </a:solidFill>
              </a:rPr>
              <a:pPr/>
              <a:t>3</a:t>
            </a:fld>
            <a:endParaRPr lang="en-LU">
              <a:solidFill>
                <a:schemeClr val="tx1"/>
              </a:solidFill>
            </a:endParaRPr>
          </a:p>
        </p:txBody>
      </p:sp>
    </p:spTree>
    <p:extLst>
      <p:ext uri="{BB962C8B-B14F-4D97-AF65-F5344CB8AC3E}">
        <p14:creationId xmlns:p14="http://schemas.microsoft.com/office/powerpoint/2010/main" val="359911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1B2E-E51A-BB72-D893-577CFF182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2CD56-191B-BCBE-88C1-6A9A1B262FA3}"/>
              </a:ext>
            </a:extLst>
          </p:cNvPr>
          <p:cNvSpPr>
            <a:spLocks noGrp="1"/>
          </p:cNvSpPr>
          <p:nvPr>
            <p:ph type="ctrTitle"/>
          </p:nvPr>
        </p:nvSpPr>
        <p:spPr>
          <a:xfrm>
            <a:off x="648000" y="342000"/>
            <a:ext cx="4284000" cy="266602"/>
          </a:xfrm>
        </p:spPr>
        <p:txBody>
          <a:bodyPr/>
          <a:lstStyle/>
          <a:p>
            <a:r>
              <a:rPr lang="de-DE"/>
              <a:t>RECHT AUF MEDIZINISCHE VERSORGUNG</a:t>
            </a:r>
          </a:p>
        </p:txBody>
      </p:sp>
      <p:sp>
        <p:nvSpPr>
          <p:cNvPr id="3" name="Subtitle 2">
            <a:extLst>
              <a:ext uri="{FF2B5EF4-FFF2-40B4-BE49-F238E27FC236}">
                <a16:creationId xmlns:a16="http://schemas.microsoft.com/office/drawing/2014/main" id="{056A62DD-F9A1-687A-7F24-970F261CA6D9}"/>
              </a:ext>
            </a:extLst>
          </p:cNvPr>
          <p:cNvSpPr>
            <a:spLocks noGrp="1"/>
          </p:cNvSpPr>
          <p:nvPr>
            <p:ph type="subTitle" idx="1"/>
          </p:nvPr>
        </p:nvSpPr>
        <p:spPr>
          <a:xfrm>
            <a:off x="396000" y="720001"/>
            <a:ext cx="4536000" cy="859418"/>
          </a:xfrm>
        </p:spPr>
        <p:txBody>
          <a:bodyPr anchor="t" anchorCtr="0"/>
          <a:lstStyle/>
          <a:p>
            <a:pPr>
              <a:lnSpc>
                <a:spcPct val="100000"/>
              </a:lnSpc>
              <a:spcAft>
                <a:spcPts val="400"/>
              </a:spcAft>
            </a:pPr>
            <a:r>
              <a:rPr lang="de-DE" b="1" dirty="0">
                <a:solidFill>
                  <a:srgbClr val="24234C"/>
                </a:solidFill>
              </a:rPr>
              <a:t>Die Behörden sorgen dafür, dass du die medizinische Versorgung bekommst, die du brauchst.</a:t>
            </a:r>
          </a:p>
          <a:p>
            <a:pPr>
              <a:lnSpc>
                <a:spcPct val="100000"/>
              </a:lnSpc>
              <a:spcAft>
                <a:spcPts val="400"/>
              </a:spcAft>
            </a:pPr>
            <a:r>
              <a:rPr lang="de-DE" dirty="0">
                <a:solidFill>
                  <a:srgbClr val="24234C"/>
                </a:solidFill>
              </a:rPr>
              <a:t>Die Mitarbeitenden teilen dir und deiner Familie mit, ob ihr zu einer medizinischen Untersuchung gehen müsst</a:t>
            </a:r>
            <a:r>
              <a:rPr lang="de-DE" dirty="0">
                <a:solidFill>
                  <a:srgbClr val="24234C"/>
                </a:solidFill>
                <a:highlight>
                  <a:srgbClr val="FFFFB4"/>
                </a:highlight>
              </a:rPr>
              <a:t> </a:t>
            </a:r>
            <a:r>
              <a:rPr lang="de-DE" dirty="0">
                <a:solidFill>
                  <a:srgbClr val="24234C"/>
                </a:solidFill>
              </a:rPr>
              <a:t>die von einer Pflegekraft oder einer Ärztin/einem Arzt durchgeführt wird. </a:t>
            </a:r>
          </a:p>
        </p:txBody>
      </p:sp>
      <p:pic>
        <p:nvPicPr>
          <p:cNvPr id="5" name="Picture 4" descr="Ein Mädchen mit ihrer Mutter und einer Ärztin in der Arztpraxis bei einer medizinischen Untersuchung.">
            <a:extLst>
              <a:ext uri="{FF2B5EF4-FFF2-40B4-BE49-F238E27FC236}">
                <a16:creationId xmlns:a16="http://schemas.microsoft.com/office/drawing/2014/main" id="{26E9CD9B-FF54-EA92-02C1-EE276CAF3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567" y="1765467"/>
            <a:ext cx="2164428" cy="1341116"/>
          </a:xfrm>
          <a:prstGeom prst="rect">
            <a:avLst/>
          </a:prstGeom>
        </p:spPr>
      </p:pic>
      <p:pic>
        <p:nvPicPr>
          <p:cNvPr id="12" name="Picture 11">
            <a:extLst>
              <a:ext uri="{FF2B5EF4-FFF2-40B4-BE49-F238E27FC236}">
                <a16:creationId xmlns:a16="http://schemas.microsoft.com/office/drawing/2014/main" id="{E7ABC844-1F1B-E7E1-453A-BE0B6E581E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49129" b="52081"/>
          <a:stretch>
            <a:fillRect/>
          </a:stretch>
        </p:blipFill>
        <p:spPr>
          <a:xfrm>
            <a:off x="465747" y="3189805"/>
            <a:ext cx="799691" cy="681904"/>
          </a:xfrm>
          <a:prstGeom prst="rect">
            <a:avLst/>
          </a:prstGeom>
        </p:spPr>
      </p:pic>
      <p:pic>
        <p:nvPicPr>
          <p:cNvPr id="16" name="Picture 15">
            <a:extLst>
              <a:ext uri="{FF2B5EF4-FFF2-40B4-BE49-F238E27FC236}">
                <a16:creationId xmlns:a16="http://schemas.microsoft.com/office/drawing/2014/main" id="{88A566D5-6513-9971-A339-A14D4A2A6A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49130" b="52081"/>
          <a:stretch>
            <a:fillRect/>
          </a:stretch>
        </p:blipFill>
        <p:spPr>
          <a:xfrm>
            <a:off x="1624280" y="3189805"/>
            <a:ext cx="799691" cy="681904"/>
          </a:xfrm>
          <a:prstGeom prst="rect">
            <a:avLst/>
          </a:prstGeom>
        </p:spPr>
      </p:pic>
      <p:pic>
        <p:nvPicPr>
          <p:cNvPr id="13" name="Picture 12">
            <a:extLst>
              <a:ext uri="{FF2B5EF4-FFF2-40B4-BE49-F238E27FC236}">
                <a16:creationId xmlns:a16="http://schemas.microsoft.com/office/drawing/2014/main" id="{DD6DA056-288A-F668-A49F-08F09FF4EB7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813" y="3249375"/>
            <a:ext cx="407499" cy="582142"/>
          </a:xfrm>
          <a:prstGeom prst="rect">
            <a:avLst/>
          </a:prstGeom>
        </p:spPr>
      </p:pic>
      <p:pic>
        <p:nvPicPr>
          <p:cNvPr id="14" name="Picture 13">
            <a:extLst>
              <a:ext uri="{FF2B5EF4-FFF2-40B4-BE49-F238E27FC236}">
                <a16:creationId xmlns:a16="http://schemas.microsoft.com/office/drawing/2014/main" id="{BDA2B34A-D839-6D4B-82A1-1BC52CF1B63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154" y="3249375"/>
            <a:ext cx="455736" cy="562765"/>
          </a:xfrm>
          <a:prstGeom prst="rect">
            <a:avLst/>
          </a:prstGeom>
        </p:spPr>
      </p:pic>
      <p:pic>
        <p:nvPicPr>
          <p:cNvPr id="15" name="Picture 14">
            <a:extLst>
              <a:ext uri="{FF2B5EF4-FFF2-40B4-BE49-F238E27FC236}">
                <a16:creationId xmlns:a16="http://schemas.microsoft.com/office/drawing/2014/main" id="{5C5D7742-7CCB-20F4-D57A-4EC3CAA6ED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3732" y="3249375"/>
            <a:ext cx="558461" cy="582142"/>
          </a:xfrm>
          <a:prstGeom prst="rect">
            <a:avLst/>
          </a:prstGeom>
        </p:spPr>
      </p:pic>
      <p:pic>
        <p:nvPicPr>
          <p:cNvPr id="7" name="Picture 6">
            <a:extLst>
              <a:ext uri="{FF2B5EF4-FFF2-40B4-BE49-F238E27FC236}">
                <a16:creationId xmlns:a16="http://schemas.microsoft.com/office/drawing/2014/main" id="{FA32AF7D-D0DE-1CDB-010A-52A00B9B8F8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65747" y="4046361"/>
            <a:ext cx="149980" cy="203200"/>
          </a:xfrm>
          <a:prstGeom prst="rect">
            <a:avLst/>
          </a:prstGeom>
        </p:spPr>
      </p:pic>
      <p:sp>
        <p:nvSpPr>
          <p:cNvPr id="6" name="Title 1">
            <a:extLst>
              <a:ext uri="{FF2B5EF4-FFF2-40B4-BE49-F238E27FC236}">
                <a16:creationId xmlns:a16="http://schemas.microsoft.com/office/drawing/2014/main" id="{1075A003-5226-EAEF-295F-87704F586936}"/>
              </a:ext>
            </a:extLst>
          </p:cNvPr>
          <p:cNvSpPr txBox="1">
            <a:spLocks/>
          </p:cNvSpPr>
          <p:nvPr/>
        </p:nvSpPr>
        <p:spPr>
          <a:xfrm>
            <a:off x="678145" y="4021936"/>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INFORMIERE DIE MITARBEITENDEN, WENN …</a:t>
            </a:r>
          </a:p>
        </p:txBody>
      </p:sp>
      <p:sp>
        <p:nvSpPr>
          <p:cNvPr id="9" name="Subtitle 2">
            <a:extLst>
              <a:ext uri="{FF2B5EF4-FFF2-40B4-BE49-F238E27FC236}">
                <a16:creationId xmlns:a16="http://schemas.microsoft.com/office/drawing/2014/main" id="{A0FA6941-BD29-C9D1-E114-2D84B10605E0}"/>
              </a:ext>
            </a:extLst>
          </p:cNvPr>
          <p:cNvSpPr txBox="1">
            <a:spLocks/>
          </p:cNvSpPr>
          <p:nvPr/>
        </p:nvSpPr>
        <p:spPr>
          <a:xfrm>
            <a:off x="426145" y="4328344"/>
            <a:ext cx="4536000" cy="135692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220" indent="-109220">
              <a:spcAft>
                <a:spcPts val="200"/>
              </a:spcAft>
              <a:buFont typeface="Arial" panose="020B0604020202020204" pitchFamily="34" charset="0"/>
              <a:buChar char="•"/>
            </a:pPr>
            <a:r>
              <a:rPr lang="de-DE" dirty="0">
                <a:latin typeface="Calibri"/>
                <a:ea typeface="Calibri"/>
                <a:cs typeface="Calibri"/>
              </a:rPr>
              <a:t>du krank oder verletzt bist oder dringend medizinische Hilfe brauchst, </a:t>
            </a:r>
          </a:p>
          <a:p>
            <a:pPr marL="109220" indent="-109220">
              <a:spcAft>
                <a:spcPts val="200"/>
              </a:spcAft>
              <a:buFont typeface="Arial" panose="020B0604020202020204" pitchFamily="34" charset="0"/>
              <a:buChar char="•"/>
            </a:pPr>
            <a:r>
              <a:rPr lang="de-DE" dirty="0">
                <a:latin typeface="Calibri"/>
                <a:ea typeface="Calibri"/>
                <a:cs typeface="Calibri"/>
              </a:rPr>
              <a:t>du eine Behinderung hast, </a:t>
            </a:r>
          </a:p>
          <a:p>
            <a:pPr marL="109220" indent="-109220">
              <a:spcAft>
                <a:spcPts val="200"/>
              </a:spcAft>
              <a:buFont typeface="Arial" panose="020B0604020202020204" pitchFamily="34" charset="0"/>
              <a:buChar char="•"/>
            </a:pPr>
            <a:r>
              <a:rPr lang="de-DE" dirty="0">
                <a:latin typeface="Calibri"/>
                <a:ea typeface="Calibri"/>
                <a:cs typeface="Calibri"/>
              </a:rPr>
              <a:t>du missbraucht wurdest,</a:t>
            </a:r>
          </a:p>
          <a:p>
            <a:pPr marL="109220" indent="-109220">
              <a:spcAft>
                <a:spcPts val="200"/>
              </a:spcAft>
              <a:buFont typeface="Arial" panose="020B0604020202020204" pitchFamily="34" charset="0"/>
              <a:buChar char="•"/>
            </a:pPr>
            <a:r>
              <a:rPr lang="de-DE" dirty="0">
                <a:latin typeface="Calibri"/>
                <a:ea typeface="Calibri"/>
                <a:cs typeface="Calibri"/>
              </a:rPr>
              <a:t>du Angst vor jemandem hattest oder hast,</a:t>
            </a:r>
          </a:p>
          <a:p>
            <a:pPr marL="109220" indent="-109220">
              <a:spcAft>
                <a:spcPts val="200"/>
              </a:spcAft>
              <a:buFont typeface="Arial" panose="020B0604020202020204" pitchFamily="34" charset="0"/>
              <a:buChar char="•"/>
            </a:pPr>
            <a:r>
              <a:rPr lang="de-DE" dirty="0">
                <a:latin typeface="Calibri"/>
                <a:ea typeface="Calibri"/>
                <a:cs typeface="Calibri"/>
              </a:rPr>
              <a:t>du schwanger bist oder sein könntest,</a:t>
            </a:r>
          </a:p>
          <a:p>
            <a:pPr marL="109220" indent="-109220">
              <a:spcAft>
                <a:spcPts val="200"/>
              </a:spcAft>
              <a:buFont typeface="Arial" panose="020B0604020202020204" pitchFamily="34" charset="0"/>
              <a:buChar char="•"/>
            </a:pPr>
            <a:r>
              <a:rPr lang="de-DE" dirty="0">
                <a:latin typeface="Calibri"/>
                <a:ea typeface="Calibri"/>
                <a:cs typeface="Calibri"/>
              </a:rPr>
              <a:t>du oder deine Familie aus anderen Gründen Unterstützung benötigt.</a:t>
            </a:r>
          </a:p>
          <a:p>
            <a:pPr>
              <a:spcAft>
                <a:spcPts val="400"/>
              </a:spcAft>
            </a:pPr>
            <a:endParaRPr lang="en-US" dirty="0"/>
          </a:p>
        </p:txBody>
      </p:sp>
      <p:sp>
        <p:nvSpPr>
          <p:cNvPr id="10" name="Rectangle 9">
            <a:extLst>
              <a:ext uri="{FF2B5EF4-FFF2-40B4-BE49-F238E27FC236}">
                <a16:creationId xmlns:a16="http://schemas.microsoft.com/office/drawing/2014/main" id="{67C18472-FB79-4F14-4A4E-8C2C08B9E1DA}"/>
              </a:ext>
              <a:ext uri="{C183D7F6-B498-43B3-948B-1728B52AA6E4}">
                <adec:decorative xmlns:adec="http://schemas.microsoft.com/office/drawing/2017/decorative" val="1"/>
              </a:ext>
            </a:extLst>
          </p:cNvPr>
          <p:cNvSpPr/>
          <p:nvPr/>
        </p:nvSpPr>
        <p:spPr>
          <a:xfrm>
            <a:off x="246145" y="5837833"/>
            <a:ext cx="4896000" cy="115440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1" name="Subtitle 1">
            <a:extLst>
              <a:ext uri="{FF2B5EF4-FFF2-40B4-BE49-F238E27FC236}">
                <a16:creationId xmlns:a16="http://schemas.microsoft.com/office/drawing/2014/main" id="{D776A5A7-53B4-E911-0A3F-D04CAC1614D2}"/>
              </a:ext>
            </a:extLst>
          </p:cNvPr>
          <p:cNvSpPr txBox="1">
            <a:spLocks/>
          </p:cNvSpPr>
          <p:nvPr/>
        </p:nvSpPr>
        <p:spPr>
          <a:xfrm>
            <a:off x="426145" y="5911042"/>
            <a:ext cx="4536000" cy="108119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e-DE" dirty="0"/>
              <a:t>Wenn du dich oft traurig, wütend, ängstlich oder besorgt fühlst oder schlecht schläfst, kannst du mit einem </a:t>
            </a:r>
            <a:r>
              <a:rPr lang="de-DE" b="1" dirty="0"/>
              <a:t>Psychologen</a:t>
            </a:r>
            <a:r>
              <a:rPr lang="de-DE" dirty="0"/>
              <a:t> oder einer </a:t>
            </a:r>
            <a:r>
              <a:rPr lang="de-DE" b="1" dirty="0"/>
              <a:t>Psychologin</a:t>
            </a:r>
            <a:r>
              <a:rPr lang="de-DE" dirty="0"/>
              <a:t> sprechen. </a:t>
            </a:r>
          </a:p>
          <a:p>
            <a:pPr>
              <a:lnSpc>
                <a:spcPct val="100000"/>
              </a:lnSpc>
            </a:pPr>
            <a:r>
              <a:rPr lang="de-DE" dirty="0"/>
              <a:t>Du kannst der Pflegekraft, dem Arzt, dem Psychologen und den Mitarbeitenden vertrauen. Nichts, was du sagst, wird ohne deine Zustimmung an andere Personen als deine Eltern weitergegeben. Die einzige Ausnahme ist, wenn dein Leben oder das Leben eines anderen Menschen in Gefahr ist. </a:t>
            </a:r>
          </a:p>
        </p:txBody>
      </p:sp>
      <p:sp>
        <p:nvSpPr>
          <p:cNvPr id="4" name="Slide Number Placeholder 3">
            <a:extLst>
              <a:ext uri="{FF2B5EF4-FFF2-40B4-BE49-F238E27FC236}">
                <a16:creationId xmlns:a16="http://schemas.microsoft.com/office/drawing/2014/main" id="{E52325D6-EB7B-3E2C-167D-3CD5A0A09C14}"/>
              </a:ext>
            </a:extLst>
          </p:cNvPr>
          <p:cNvSpPr>
            <a:spLocks noGrp="1"/>
          </p:cNvSpPr>
          <p:nvPr>
            <p:ph type="sldNum" sz="quarter" idx="4"/>
          </p:nvPr>
        </p:nvSpPr>
        <p:spPr/>
        <p:txBody>
          <a:bodyPr/>
          <a:lstStyle/>
          <a:p>
            <a:fld id="{40D27072-F98D-D44B-838D-C2300481805D}" type="slidenum">
              <a:rPr lang="en-LU" smtClean="0">
                <a:solidFill>
                  <a:schemeClr val="tx1"/>
                </a:solidFill>
              </a:rPr>
              <a:pPr/>
              <a:t>4</a:t>
            </a:fld>
            <a:endParaRPr lang="en-LU">
              <a:solidFill>
                <a:schemeClr val="tx1"/>
              </a:solidFill>
            </a:endParaRPr>
          </a:p>
        </p:txBody>
      </p:sp>
    </p:spTree>
    <p:extLst>
      <p:ext uri="{BB962C8B-B14F-4D97-AF65-F5344CB8AC3E}">
        <p14:creationId xmlns:p14="http://schemas.microsoft.com/office/powerpoint/2010/main" val="180883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AA4F-11D7-37C2-C8D7-3EBDB1CF2749}"/>
              </a:ext>
            </a:extLst>
          </p:cNvPr>
          <p:cNvSpPr>
            <a:spLocks noGrp="1"/>
          </p:cNvSpPr>
          <p:nvPr>
            <p:ph type="ctrTitle"/>
          </p:nvPr>
        </p:nvSpPr>
        <p:spPr>
          <a:xfrm>
            <a:off x="648000" y="342000"/>
            <a:ext cx="4284000" cy="266602"/>
          </a:xfrm>
        </p:spPr>
        <p:txBody>
          <a:bodyPr/>
          <a:lstStyle/>
          <a:p>
            <a:r>
              <a:rPr lang="de-DE"/>
              <a:t>RECHT AUF BILDUNG</a:t>
            </a:r>
          </a:p>
        </p:txBody>
      </p:sp>
      <p:sp>
        <p:nvSpPr>
          <p:cNvPr id="3" name="Subtitle 2">
            <a:extLst>
              <a:ext uri="{FF2B5EF4-FFF2-40B4-BE49-F238E27FC236}">
                <a16:creationId xmlns:a16="http://schemas.microsoft.com/office/drawing/2014/main" id="{C141E111-3882-F512-1AD3-00D314622A56}"/>
              </a:ext>
            </a:extLst>
          </p:cNvPr>
          <p:cNvSpPr>
            <a:spLocks noGrp="1"/>
          </p:cNvSpPr>
          <p:nvPr>
            <p:ph type="subTitle" idx="1"/>
          </p:nvPr>
        </p:nvSpPr>
        <p:spPr>
          <a:xfrm>
            <a:off x="396000" y="720000"/>
            <a:ext cx="4536000" cy="628033"/>
          </a:xfrm>
        </p:spPr>
        <p:txBody>
          <a:bodyPr/>
          <a:lstStyle/>
          <a:p>
            <a:r>
              <a:rPr lang="de-DE"/>
              <a:t>Als Kind hast du ein Recht auf Bildung und Lernen. Die Mitarbeitenden informieren dich über Bildungs- und Freizeitangebote, die beim Lernen und der Weiterentwicklung helfen und bei denen du neue Freundinnen oder Freunde finden kannst.</a:t>
            </a:r>
          </a:p>
        </p:txBody>
      </p:sp>
      <p:pic>
        <p:nvPicPr>
          <p:cNvPr id="5" name="Picture 4" descr="Ein Mädchen im vorderen Teil eines Klassenzimmers spricht mit seinem Lehrer, der auf die Tafel zeigt.">
            <a:extLst>
              <a:ext uri="{FF2B5EF4-FFF2-40B4-BE49-F238E27FC236}">
                <a16:creationId xmlns:a16="http://schemas.microsoft.com/office/drawing/2014/main" id="{08FBDA25-7464-FDB3-B2A3-3B8C9DDFCA7E}"/>
              </a:ext>
            </a:extLst>
          </p:cNvPr>
          <p:cNvPicPr>
            <a:picLocks noChangeAspect="1"/>
          </p:cNvPicPr>
          <p:nvPr/>
        </p:nvPicPr>
        <p:blipFill>
          <a:blip r:embed="rId2"/>
          <a:srcRect t="4846" b="4846"/>
          <a:stretch/>
        </p:blipFill>
        <p:spPr>
          <a:xfrm>
            <a:off x="422907" y="1594124"/>
            <a:ext cx="2240918" cy="1361369"/>
          </a:xfrm>
          <a:prstGeom prst="rect">
            <a:avLst/>
          </a:prstGeom>
        </p:spPr>
      </p:pic>
      <p:pic>
        <p:nvPicPr>
          <p:cNvPr id="6" name="Picture 5" descr="Ein Tennisschläger, ein Fußball, eine Filmrolle und ein Buch symbolisieren eine Reihe von sportlichen und pädagogischen Aktivitäten, die Kindern beim Lernen helfen sollen. ">
            <a:extLst>
              <a:ext uri="{FF2B5EF4-FFF2-40B4-BE49-F238E27FC236}">
                <a16:creationId xmlns:a16="http://schemas.microsoft.com/office/drawing/2014/main" id="{617E64D1-9E1C-90EE-B638-EA87F3C23E0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79575" y="1681543"/>
            <a:ext cx="2252076" cy="1053912"/>
          </a:xfrm>
          <a:prstGeom prst="rect">
            <a:avLst/>
          </a:prstGeom>
        </p:spPr>
      </p:pic>
      <p:pic>
        <p:nvPicPr>
          <p:cNvPr id="8" name="Picture 7">
            <a:extLst>
              <a:ext uri="{FF2B5EF4-FFF2-40B4-BE49-F238E27FC236}">
                <a16:creationId xmlns:a16="http://schemas.microsoft.com/office/drawing/2014/main" id="{D26698F5-B950-873B-A8A0-AEC2B337A3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1323" y="3059395"/>
            <a:ext cx="149980" cy="203200"/>
          </a:xfrm>
          <a:prstGeom prst="rect">
            <a:avLst/>
          </a:prstGeom>
        </p:spPr>
      </p:pic>
      <p:sp>
        <p:nvSpPr>
          <p:cNvPr id="7" name="Title 1">
            <a:extLst>
              <a:ext uri="{FF2B5EF4-FFF2-40B4-BE49-F238E27FC236}">
                <a16:creationId xmlns:a16="http://schemas.microsoft.com/office/drawing/2014/main" id="{724C6CE6-5879-9B9C-B759-EE1F422C3072}"/>
              </a:ext>
            </a:extLst>
          </p:cNvPr>
          <p:cNvSpPr txBox="1">
            <a:spLocks/>
          </p:cNvSpPr>
          <p:nvPr/>
        </p:nvSpPr>
        <p:spPr>
          <a:xfrm>
            <a:off x="633721" y="3034970"/>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RECHT AUF ARBEIT</a:t>
            </a:r>
          </a:p>
        </p:txBody>
      </p:sp>
      <p:sp>
        <p:nvSpPr>
          <p:cNvPr id="11" name="Subtitle 2">
            <a:extLst>
              <a:ext uri="{FF2B5EF4-FFF2-40B4-BE49-F238E27FC236}">
                <a16:creationId xmlns:a16="http://schemas.microsoft.com/office/drawing/2014/main" id="{B9AA25C5-1DBC-56F5-723D-EA18833FF0FD}"/>
              </a:ext>
            </a:extLst>
          </p:cNvPr>
          <p:cNvSpPr txBox="1">
            <a:spLocks/>
          </p:cNvSpPr>
          <p:nvPr/>
        </p:nvSpPr>
        <p:spPr>
          <a:xfrm>
            <a:off x="2938829" y="3428458"/>
            <a:ext cx="1978892" cy="104291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Je nach deinem Alter und deiner Situation kannst du vielleicht arbeiten, wenn du das willst. Die Mitarbeitenden können dir das genauer erklären. </a:t>
            </a:r>
          </a:p>
        </p:txBody>
      </p:sp>
      <p:pic>
        <p:nvPicPr>
          <p:cNvPr id="9" name="Picture 8" descr="Ein Mädchen an einer Nähmaschine.">
            <a:extLst>
              <a:ext uri="{FF2B5EF4-FFF2-40B4-BE49-F238E27FC236}">
                <a16:creationId xmlns:a16="http://schemas.microsoft.com/office/drawing/2014/main" id="{DD9F0E9D-1CD0-4DBC-4CFB-2D808AAD99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721" y="3428458"/>
            <a:ext cx="1042918" cy="1042918"/>
          </a:xfrm>
          <a:prstGeom prst="rect">
            <a:avLst/>
          </a:prstGeom>
        </p:spPr>
      </p:pic>
      <p:pic>
        <p:nvPicPr>
          <p:cNvPr id="10" name="Picture 9" descr="Ein Junge als Kellner in einem Café.">
            <a:extLst>
              <a:ext uri="{FF2B5EF4-FFF2-40B4-BE49-F238E27FC236}">
                <a16:creationId xmlns:a16="http://schemas.microsoft.com/office/drawing/2014/main" id="{272067D5-81B8-A052-091D-958E0837EFB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04662" y="3428459"/>
            <a:ext cx="1042917" cy="1042917"/>
          </a:xfrm>
          <a:prstGeom prst="rect">
            <a:avLst/>
          </a:prstGeom>
        </p:spPr>
      </p:pic>
      <p:pic>
        <p:nvPicPr>
          <p:cNvPr id="13" name="Picture 12">
            <a:extLst>
              <a:ext uri="{FF2B5EF4-FFF2-40B4-BE49-F238E27FC236}">
                <a16:creationId xmlns:a16="http://schemas.microsoft.com/office/drawing/2014/main" id="{A0D431C4-AD44-0871-441E-7391ECBD29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1323" y="4872158"/>
            <a:ext cx="149980" cy="203200"/>
          </a:xfrm>
          <a:prstGeom prst="rect">
            <a:avLst/>
          </a:prstGeom>
        </p:spPr>
      </p:pic>
      <p:sp>
        <p:nvSpPr>
          <p:cNvPr id="12" name="Title 1">
            <a:extLst>
              <a:ext uri="{FF2B5EF4-FFF2-40B4-BE49-F238E27FC236}">
                <a16:creationId xmlns:a16="http://schemas.microsoft.com/office/drawing/2014/main" id="{52569507-19A9-4CB7-3FF4-D02A441D7560}"/>
              </a:ext>
            </a:extLst>
          </p:cNvPr>
          <p:cNvSpPr txBox="1">
            <a:spLocks/>
          </p:cNvSpPr>
          <p:nvPr/>
        </p:nvSpPr>
        <p:spPr>
          <a:xfrm>
            <a:off x="633721" y="4847733"/>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WO WERDET DU UND DEINE FAMILIE UNTERGEBRACHT?</a:t>
            </a:r>
          </a:p>
        </p:txBody>
      </p:sp>
      <p:sp>
        <p:nvSpPr>
          <p:cNvPr id="15" name="Subtitle 2">
            <a:extLst>
              <a:ext uri="{FF2B5EF4-FFF2-40B4-BE49-F238E27FC236}">
                <a16:creationId xmlns:a16="http://schemas.microsoft.com/office/drawing/2014/main" id="{9520B0C6-A9D5-E4EE-2236-5D7E1A391108}"/>
              </a:ext>
            </a:extLst>
          </p:cNvPr>
          <p:cNvSpPr txBox="1">
            <a:spLocks/>
          </p:cNvSpPr>
          <p:nvPr/>
        </p:nvSpPr>
        <p:spPr>
          <a:xfrm>
            <a:off x="2428475" y="5157522"/>
            <a:ext cx="2489246" cy="178571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Der Ort, an dem ihr untergebracht werdet, während die Behörden euren Asylantrag prüfen, hängt von eurer Situation ab. </a:t>
            </a:r>
          </a:p>
          <a:p>
            <a:pPr>
              <a:spcAft>
                <a:spcPts val="400"/>
              </a:spcAft>
            </a:pPr>
            <a:r>
              <a:rPr lang="de-DE" dirty="0"/>
              <a:t>Die Mitarbeitenden werden euch mitteilen, wo ihr untergebracht werdet.</a:t>
            </a:r>
            <a:r>
              <a:rPr lang="de-DE" b="1" dirty="0"/>
              <a:t> Ihr könnt</a:t>
            </a:r>
            <a:r>
              <a:rPr lang="de-DE" dirty="0"/>
              <a:t> </a:t>
            </a:r>
            <a:r>
              <a:rPr lang="de-DE" b="1" dirty="0"/>
              <a:t>Unterstützung und Dienstleistungen nur an dem von den Behörden festgelegten Ort erhalten</a:t>
            </a:r>
            <a:r>
              <a:rPr lang="de-DE" dirty="0"/>
              <a:t>.</a:t>
            </a:r>
            <a:r>
              <a:rPr lang="de-DE" b="1" dirty="0"/>
              <a:t> </a:t>
            </a:r>
          </a:p>
          <a:p>
            <a:pPr>
              <a:spcAft>
                <a:spcPts val="400"/>
              </a:spcAft>
            </a:pPr>
            <a:endParaRPr lang="en-GB" dirty="0"/>
          </a:p>
          <a:p>
            <a:pPr>
              <a:spcAft>
                <a:spcPts val="400"/>
              </a:spcAft>
            </a:pPr>
            <a:endParaRPr lang="en-LU" dirty="0"/>
          </a:p>
        </p:txBody>
      </p:sp>
      <p:pic>
        <p:nvPicPr>
          <p:cNvPr id="14" name="Picture 13" descr="Eine Mitarbeiterin zeigt einem Mädchen und ihrer Mutter, wo sie untergebracht werden. Im Hintergrund sind Gebäude und Bäume zu sehen.">
            <a:extLst>
              <a:ext uri="{FF2B5EF4-FFF2-40B4-BE49-F238E27FC236}">
                <a16:creationId xmlns:a16="http://schemas.microsoft.com/office/drawing/2014/main" id="{F2BF2BEC-85A2-D08C-9590-45B9D17E53D3}"/>
              </a:ext>
            </a:extLst>
          </p:cNvPr>
          <p:cNvPicPr>
            <a:picLocks noChangeAspect="1"/>
          </p:cNvPicPr>
          <p:nvPr/>
        </p:nvPicPr>
        <p:blipFill>
          <a:blip r:embed="rId7">
            <a:extLst>
              <a:ext uri="{28A0092B-C50C-407E-A947-70E740481C1C}">
                <a14:useLocalDpi xmlns:a14="http://schemas.microsoft.com/office/drawing/2010/main" val="0"/>
              </a:ext>
            </a:extLst>
          </a:blip>
          <a:srcRect l="27454" t="-2598" r="6643" b="8915"/>
          <a:stretch>
            <a:fillRect/>
          </a:stretch>
        </p:blipFill>
        <p:spPr>
          <a:xfrm>
            <a:off x="421323" y="5246968"/>
            <a:ext cx="1853120" cy="1620557"/>
          </a:xfrm>
          <a:prstGeom prst="rect">
            <a:avLst/>
          </a:prstGeom>
        </p:spPr>
      </p:pic>
      <p:sp>
        <p:nvSpPr>
          <p:cNvPr id="4" name="Slide Number Placeholder 3">
            <a:extLst>
              <a:ext uri="{FF2B5EF4-FFF2-40B4-BE49-F238E27FC236}">
                <a16:creationId xmlns:a16="http://schemas.microsoft.com/office/drawing/2014/main" id="{EF1C13FE-5D89-C14B-03BE-7DD7909C460A}"/>
              </a:ext>
            </a:extLst>
          </p:cNvPr>
          <p:cNvSpPr>
            <a:spLocks noGrp="1"/>
          </p:cNvSpPr>
          <p:nvPr>
            <p:ph type="sldNum" sz="quarter" idx="4"/>
          </p:nvPr>
        </p:nvSpPr>
        <p:spPr/>
        <p:txBody>
          <a:bodyPr/>
          <a:lstStyle/>
          <a:p>
            <a:fld id="{40D27072-F98D-D44B-838D-C2300481805D}" type="slidenum">
              <a:rPr lang="en-LU" smtClean="0">
                <a:solidFill>
                  <a:schemeClr val="tx1"/>
                </a:solidFill>
              </a:rPr>
              <a:pPr/>
              <a:t>5</a:t>
            </a:fld>
            <a:endParaRPr lang="en-LU">
              <a:solidFill>
                <a:schemeClr val="tx1"/>
              </a:solidFill>
            </a:endParaRPr>
          </a:p>
        </p:txBody>
      </p:sp>
    </p:spTree>
    <p:extLst>
      <p:ext uri="{BB962C8B-B14F-4D97-AF65-F5344CB8AC3E}">
        <p14:creationId xmlns:p14="http://schemas.microsoft.com/office/powerpoint/2010/main" val="340515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2C260B1-A5A6-3D06-6E13-45BA60A87EFE}"/>
              </a:ext>
            </a:extLst>
          </p:cNvPr>
          <p:cNvSpPr>
            <a:spLocks noGrp="1"/>
          </p:cNvSpPr>
          <p:nvPr>
            <p:ph type="title" idx="4294967295"/>
          </p:nvPr>
        </p:nvSpPr>
        <p:spPr>
          <a:xfrm>
            <a:off x="366713" y="-302676"/>
            <a:ext cx="4594225" cy="302675"/>
          </a:xfrm>
          <a:prstGeom prst="rect">
            <a:avLst/>
          </a:prstGeom>
        </p:spPr>
        <p:txBody>
          <a:bodyPr anchor="b"/>
          <a:lstStyle/>
          <a:p>
            <a:r>
              <a:rPr lang="de-DE" b="0"/>
              <a:t>DEINE RECHTE UND DIE RECHTE DEINER FAMILIE</a:t>
            </a:r>
          </a:p>
        </p:txBody>
      </p:sp>
      <p:sp>
        <p:nvSpPr>
          <p:cNvPr id="2" name="Subtitle 1">
            <a:extLst>
              <a:ext uri="{FF2B5EF4-FFF2-40B4-BE49-F238E27FC236}">
                <a16:creationId xmlns:a16="http://schemas.microsoft.com/office/drawing/2014/main" id="{52BC3995-2827-4A95-356F-4E1915C45B81}"/>
              </a:ext>
            </a:extLst>
          </p:cNvPr>
          <p:cNvSpPr>
            <a:spLocks noGrp="1"/>
          </p:cNvSpPr>
          <p:nvPr>
            <p:ph type="subTitle" idx="1"/>
          </p:nvPr>
        </p:nvSpPr>
        <p:spPr>
          <a:xfrm>
            <a:off x="396000" y="360000"/>
            <a:ext cx="3778881" cy="1166155"/>
          </a:xfrm>
        </p:spPr>
        <p:txBody>
          <a:bodyPr lIns="36000" tIns="36000" rIns="36000" bIns="36000" anchor="t" anchorCtr="0"/>
          <a:lstStyle/>
          <a:p>
            <a:r>
              <a:rPr lang="de-DE" b="1">
                <a:latin typeface="Calibri"/>
                <a:ea typeface="Calibri"/>
                <a:cs typeface="Calibri"/>
              </a:rPr>
              <a:t>In sehr seltenen Fällen werden Familien in einer Einrichtung untergebracht, in der sie nicht kommen und gehen dürfen, wann sie möchten. Wenn das bei euch so ist, werden euch ein Rechtsbeistand und die Mitarbeitenden helfen.</a:t>
            </a:r>
          </a:p>
          <a:p>
            <a:r>
              <a:rPr lang="de-DE">
                <a:latin typeface="Calibri"/>
                <a:ea typeface="Calibri"/>
                <a:cs typeface="Calibri"/>
              </a:rPr>
              <a:t>Ein Rechtsbeistand ist eine Person, die die Regeln in diesem Land kennt. Sie kann sich eure Situation ansehen und euch helfen.</a:t>
            </a:r>
          </a:p>
        </p:txBody>
      </p:sp>
      <p:pic>
        <p:nvPicPr>
          <p:cNvPr id="16" name="Picture 15">
            <a:extLst>
              <a:ext uri="{FF2B5EF4-FFF2-40B4-BE49-F238E27FC236}">
                <a16:creationId xmlns:a16="http://schemas.microsoft.com/office/drawing/2014/main" id="{74C5A0D5-8649-E35E-B632-D74FEFA1DB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989" y="272211"/>
            <a:ext cx="1077932" cy="1472589"/>
          </a:xfrm>
          <a:prstGeom prst="rect">
            <a:avLst/>
          </a:prstGeom>
        </p:spPr>
      </p:pic>
      <p:sp>
        <p:nvSpPr>
          <p:cNvPr id="4" name="Subtitle 1">
            <a:extLst>
              <a:ext uri="{FF2B5EF4-FFF2-40B4-BE49-F238E27FC236}">
                <a16:creationId xmlns:a16="http://schemas.microsoft.com/office/drawing/2014/main" id="{3C3243C7-34D7-3BCE-7A4F-DFA76A637610}"/>
              </a:ext>
            </a:extLst>
          </p:cNvPr>
          <p:cNvSpPr txBox="1">
            <a:spLocks/>
          </p:cNvSpPr>
          <p:nvPr/>
        </p:nvSpPr>
        <p:spPr>
          <a:xfrm>
            <a:off x="396000" y="1699999"/>
            <a:ext cx="4536000" cy="32580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a:t>Unabhängig davon, wo ihr untergebracht seid, hast du das Recht auf …</a:t>
            </a:r>
          </a:p>
        </p:txBody>
      </p:sp>
      <p:sp>
        <p:nvSpPr>
          <p:cNvPr id="5" name="Subtitle 1">
            <a:extLst>
              <a:ext uri="{FF2B5EF4-FFF2-40B4-BE49-F238E27FC236}">
                <a16:creationId xmlns:a16="http://schemas.microsoft.com/office/drawing/2014/main" id="{F6B05A2A-C491-3BE3-C918-6D56CA1E83D8}"/>
              </a:ext>
            </a:extLst>
          </p:cNvPr>
          <p:cNvSpPr txBox="1">
            <a:spLocks/>
          </p:cNvSpPr>
          <p:nvPr/>
        </p:nvSpPr>
        <p:spPr>
          <a:xfrm>
            <a:off x="2529789" y="2434231"/>
            <a:ext cx="2533827" cy="36143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de-DE" b="1"/>
              <a:t>... gemeinsame Unterbringung mit deiner Familie</a:t>
            </a:r>
          </a:p>
        </p:txBody>
      </p:sp>
      <p:pic>
        <p:nvPicPr>
          <p:cNvPr id="14" name="Picture 13" descr="Ein Junge und sein Vater in einem Zimmer mit Betten und Bildern, was darauf hindeutet, dass sie zusammen untergebracht sind.">
            <a:extLst>
              <a:ext uri="{FF2B5EF4-FFF2-40B4-BE49-F238E27FC236}">
                <a16:creationId xmlns:a16="http://schemas.microsoft.com/office/drawing/2014/main" id="{478AE8E8-CBEC-7A91-5DFB-11B442F7695C}"/>
              </a:ext>
            </a:extLst>
          </p:cNvPr>
          <p:cNvPicPr>
            <a:picLocks noChangeAspect="1"/>
          </p:cNvPicPr>
          <p:nvPr/>
        </p:nvPicPr>
        <p:blipFill>
          <a:blip r:embed="rId3"/>
          <a:srcRect l="6079" r="6079"/>
          <a:stretch/>
        </p:blipFill>
        <p:spPr>
          <a:xfrm>
            <a:off x="393164" y="2015734"/>
            <a:ext cx="1983865" cy="1109296"/>
          </a:xfrm>
          <a:prstGeom prst="rect">
            <a:avLst/>
          </a:prstGeom>
        </p:spPr>
      </p:pic>
      <p:sp>
        <p:nvSpPr>
          <p:cNvPr id="6" name="Subtitle 1">
            <a:extLst>
              <a:ext uri="{FF2B5EF4-FFF2-40B4-BE49-F238E27FC236}">
                <a16:creationId xmlns:a16="http://schemas.microsoft.com/office/drawing/2014/main" id="{90D63F2E-B683-9551-E310-A3ED8D364E3C}"/>
              </a:ext>
            </a:extLst>
          </p:cNvPr>
          <p:cNvSpPr txBox="1">
            <a:spLocks/>
          </p:cNvSpPr>
          <p:nvPr/>
        </p:nvSpPr>
        <p:spPr>
          <a:xfrm>
            <a:off x="2488474" y="3519419"/>
            <a:ext cx="2533827" cy="108591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de-DE"/>
              <a:t>Hilfe bei der </a:t>
            </a:r>
            <a:r>
              <a:rPr lang="de-DE" b="1"/>
              <a:t>Kontaktaufnahme</a:t>
            </a:r>
            <a:r>
              <a:rPr lang="de-DE"/>
              <a:t> mit deinen Familienangehörigen und bei der </a:t>
            </a:r>
            <a:r>
              <a:rPr lang="de-DE" b="1"/>
              <a:t>Suche nach deinen Familienangehörigen, wenn du nicht weißt, wo sie sind.</a:t>
            </a:r>
          </a:p>
        </p:txBody>
      </p:sp>
      <p:pic>
        <p:nvPicPr>
          <p:cNvPr id="15" name="Picture 14" descr="Ein Mädchen und seine Mutter bitten einen Mitarbeiter um Hilfe bei der Suche nach einem Familienangehörigen.">
            <a:extLst>
              <a:ext uri="{FF2B5EF4-FFF2-40B4-BE49-F238E27FC236}">
                <a16:creationId xmlns:a16="http://schemas.microsoft.com/office/drawing/2014/main" id="{7E74F0A3-5C57-7446-E599-4F371A059A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8573" y="3296378"/>
            <a:ext cx="1978718" cy="1361737"/>
          </a:xfrm>
          <a:prstGeom prst="rect">
            <a:avLst/>
          </a:prstGeom>
        </p:spPr>
      </p:pic>
      <p:sp>
        <p:nvSpPr>
          <p:cNvPr id="13" name="Rectangle 12">
            <a:extLst>
              <a:ext uri="{FF2B5EF4-FFF2-40B4-BE49-F238E27FC236}">
                <a16:creationId xmlns:a16="http://schemas.microsoft.com/office/drawing/2014/main" id="{FC8907C1-F4F0-2462-DBF1-CAE50A4597F2}"/>
              </a:ext>
              <a:ext uri="{C183D7F6-B498-43B3-948B-1728B52AA6E4}">
                <adec:decorative xmlns:adec="http://schemas.microsoft.com/office/drawing/2017/decorative" val="1"/>
              </a:ext>
            </a:extLst>
          </p:cNvPr>
          <p:cNvSpPr/>
          <p:nvPr/>
        </p:nvSpPr>
        <p:spPr>
          <a:xfrm>
            <a:off x="252311" y="4825149"/>
            <a:ext cx="4846257" cy="230214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Subtitle 1">
            <a:extLst>
              <a:ext uri="{FF2B5EF4-FFF2-40B4-BE49-F238E27FC236}">
                <a16:creationId xmlns:a16="http://schemas.microsoft.com/office/drawing/2014/main" id="{A577F8C4-82F9-B220-D7FB-2304687BAC65}"/>
              </a:ext>
            </a:extLst>
          </p:cNvPr>
          <p:cNvSpPr txBox="1">
            <a:spLocks/>
          </p:cNvSpPr>
          <p:nvPr/>
        </p:nvSpPr>
        <p:spPr>
          <a:xfrm>
            <a:off x="396000" y="4960522"/>
            <a:ext cx="4536000" cy="33882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de-DE" sz="1100" b="1" i="0" u="none" strike="noStrike" cap="none"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Du hast ein Recht auf Sicherheit. Niemand darf …</a:t>
            </a:r>
          </a:p>
        </p:txBody>
      </p:sp>
      <p:sp>
        <p:nvSpPr>
          <p:cNvPr id="22" name="Subtitle 2">
            <a:extLst>
              <a:ext uri="{FF2B5EF4-FFF2-40B4-BE49-F238E27FC236}">
                <a16:creationId xmlns:a16="http://schemas.microsoft.com/office/drawing/2014/main" id="{01D64189-C802-FA31-1E02-A1339C0DFA7E}"/>
              </a:ext>
            </a:extLst>
          </p:cNvPr>
          <p:cNvSpPr txBox="1">
            <a:spLocks/>
          </p:cNvSpPr>
          <p:nvPr/>
        </p:nvSpPr>
        <p:spPr>
          <a:xfrm>
            <a:off x="998483" y="6182016"/>
            <a:ext cx="992709" cy="35878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100" b="0" i="0" u="none" strike="noStrike" cap="none" normalizeH="0" baseline="0" noProof="0" dirty="0">
                <a:ln>
                  <a:noFill/>
                </a:ln>
                <a:effectLst/>
                <a:uLnTx/>
                <a:uFillTx/>
                <a:latin typeface="Calibri" panose="020F0502020204030204" pitchFamily="34" charset="0"/>
                <a:ea typeface="Calibri"/>
                <a:cs typeface="Calibri" panose="020F0502020204030204" pitchFamily="34" charset="0"/>
              </a:rPr>
              <a:t>dich bedrohen</a:t>
            </a:r>
          </a:p>
        </p:txBody>
      </p:sp>
      <p:pic>
        <p:nvPicPr>
          <p:cNvPr id="21" name="Picture 20">
            <a:extLst>
              <a:ext uri="{FF2B5EF4-FFF2-40B4-BE49-F238E27FC236}">
                <a16:creationId xmlns:a16="http://schemas.microsoft.com/office/drawing/2014/main" id="{0B482ECB-0392-D5CD-D5DB-3FCEC324B44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r="70163"/>
          <a:stretch>
            <a:fillRect/>
          </a:stretch>
        </p:blipFill>
        <p:spPr>
          <a:xfrm>
            <a:off x="1179894" y="5408795"/>
            <a:ext cx="853682" cy="751715"/>
          </a:xfrm>
          <a:prstGeom prst="rect">
            <a:avLst/>
          </a:prstGeom>
        </p:spPr>
      </p:pic>
      <p:sp>
        <p:nvSpPr>
          <p:cNvPr id="24" name="Subtitle 2">
            <a:extLst>
              <a:ext uri="{FF2B5EF4-FFF2-40B4-BE49-F238E27FC236}">
                <a16:creationId xmlns:a16="http://schemas.microsoft.com/office/drawing/2014/main" id="{3FAC3041-97CD-167D-EBF4-79BF59BDF2FF}"/>
              </a:ext>
            </a:extLst>
          </p:cNvPr>
          <p:cNvSpPr txBox="1">
            <a:spLocks/>
          </p:cNvSpPr>
          <p:nvPr/>
        </p:nvSpPr>
        <p:spPr>
          <a:xfrm>
            <a:off x="2164921" y="6182016"/>
            <a:ext cx="992709" cy="35878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lang="de-DE" dirty="0"/>
              <a:t>dich beleidigen</a:t>
            </a:r>
          </a:p>
        </p:txBody>
      </p:sp>
      <p:pic>
        <p:nvPicPr>
          <p:cNvPr id="23" name="Picture 22">
            <a:extLst>
              <a:ext uri="{FF2B5EF4-FFF2-40B4-BE49-F238E27FC236}">
                <a16:creationId xmlns:a16="http://schemas.microsoft.com/office/drawing/2014/main" id="{C071A23D-CDE5-28BF-A844-AF02CDD0346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36971" r="29775"/>
          <a:stretch>
            <a:fillRect/>
          </a:stretch>
        </p:blipFill>
        <p:spPr>
          <a:xfrm>
            <a:off x="2237698" y="5408794"/>
            <a:ext cx="951462" cy="751715"/>
          </a:xfrm>
          <a:prstGeom prst="rect">
            <a:avLst/>
          </a:prstGeom>
        </p:spPr>
      </p:pic>
      <p:sp>
        <p:nvSpPr>
          <p:cNvPr id="26" name="Subtitle 2">
            <a:extLst>
              <a:ext uri="{FF2B5EF4-FFF2-40B4-BE49-F238E27FC236}">
                <a16:creationId xmlns:a16="http://schemas.microsoft.com/office/drawing/2014/main" id="{34D55091-48FA-2240-5B30-F72483CA6C51}"/>
              </a:ext>
            </a:extLst>
          </p:cNvPr>
          <p:cNvSpPr txBox="1">
            <a:spLocks/>
          </p:cNvSpPr>
          <p:nvPr/>
        </p:nvSpPr>
        <p:spPr>
          <a:xfrm>
            <a:off x="3288181" y="6182016"/>
            <a:ext cx="935884" cy="35878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lang="de-DE" dirty="0"/>
              <a:t>dich verletzen</a:t>
            </a:r>
          </a:p>
        </p:txBody>
      </p:sp>
      <p:pic>
        <p:nvPicPr>
          <p:cNvPr id="25" name="Picture 24">
            <a:extLst>
              <a:ext uri="{FF2B5EF4-FFF2-40B4-BE49-F238E27FC236}">
                <a16:creationId xmlns:a16="http://schemas.microsoft.com/office/drawing/2014/main" id="{5930E5F5-344D-CFFA-A2BD-C4FEEB261DA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76858"/>
          <a:stretch>
            <a:fillRect/>
          </a:stretch>
        </p:blipFill>
        <p:spPr>
          <a:xfrm>
            <a:off x="3393283" y="5408793"/>
            <a:ext cx="662130" cy="751715"/>
          </a:xfrm>
          <a:prstGeom prst="rect">
            <a:avLst/>
          </a:prstGeom>
        </p:spPr>
      </p:pic>
      <p:sp>
        <p:nvSpPr>
          <p:cNvPr id="27" name="Subtitle 1">
            <a:extLst>
              <a:ext uri="{FF2B5EF4-FFF2-40B4-BE49-F238E27FC236}">
                <a16:creationId xmlns:a16="http://schemas.microsoft.com/office/drawing/2014/main" id="{E9B3D4EC-B376-D41F-C1C6-54072C6955AF}"/>
              </a:ext>
            </a:extLst>
          </p:cNvPr>
          <p:cNvSpPr txBox="1">
            <a:spLocks/>
          </p:cNvSpPr>
          <p:nvPr/>
        </p:nvSpPr>
        <p:spPr>
          <a:xfrm>
            <a:off x="452535" y="6472163"/>
            <a:ext cx="4536000" cy="62959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 ganz egal, ob es eine fremde Person ist oder jemand, den du kennst. </a:t>
            </a:r>
          </a:p>
          <a:p>
            <a:pPr>
              <a:spcAft>
                <a:spcPts val="200"/>
              </a:spcAft>
            </a:pPr>
            <a:r>
              <a:rPr lang="de-DE" dirty="0"/>
              <a:t>Wenn du Probleme mit deinen Eltern oder den Mitarbeitenden hast, darfst du das sagen. </a:t>
            </a:r>
          </a:p>
        </p:txBody>
      </p:sp>
      <p:sp>
        <p:nvSpPr>
          <p:cNvPr id="3" name="Slide Number Placeholder 2">
            <a:extLst>
              <a:ext uri="{FF2B5EF4-FFF2-40B4-BE49-F238E27FC236}">
                <a16:creationId xmlns:a16="http://schemas.microsoft.com/office/drawing/2014/main" id="{99C758A7-6CF1-9A26-08C6-A66D5E525A96}"/>
              </a:ext>
            </a:extLst>
          </p:cNvPr>
          <p:cNvSpPr>
            <a:spLocks noGrp="1"/>
          </p:cNvSpPr>
          <p:nvPr>
            <p:ph type="sldNum" sz="quarter" idx="4"/>
          </p:nvPr>
        </p:nvSpPr>
        <p:spPr/>
        <p:txBody>
          <a:bodyPr/>
          <a:lstStyle/>
          <a:p>
            <a:fld id="{40D27072-F98D-D44B-838D-C2300481805D}" type="slidenum">
              <a:rPr lang="en-LU" smtClean="0">
                <a:solidFill>
                  <a:schemeClr val="tx1"/>
                </a:solidFill>
              </a:rPr>
              <a:pPr/>
              <a:t>6</a:t>
            </a:fld>
            <a:endParaRPr lang="en-LU">
              <a:solidFill>
                <a:schemeClr val="tx1"/>
              </a:solidFill>
            </a:endParaRPr>
          </a:p>
        </p:txBody>
      </p:sp>
    </p:spTree>
    <p:extLst>
      <p:ext uri="{BB962C8B-B14F-4D97-AF65-F5344CB8AC3E}">
        <p14:creationId xmlns:p14="http://schemas.microsoft.com/office/powerpoint/2010/main" val="21628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1A7A-F9A3-407B-512C-B9E756FC829E}"/>
              </a:ext>
            </a:extLst>
          </p:cNvPr>
          <p:cNvSpPr>
            <a:spLocks noGrp="1"/>
          </p:cNvSpPr>
          <p:nvPr>
            <p:ph type="ctrTitle"/>
          </p:nvPr>
        </p:nvSpPr>
        <p:spPr>
          <a:xfrm>
            <a:off x="648000" y="342000"/>
            <a:ext cx="4284000" cy="460502"/>
          </a:xfrm>
        </p:spPr>
        <p:txBody>
          <a:bodyPr/>
          <a:lstStyle/>
          <a:p>
            <a:r>
              <a:rPr lang="de-DE"/>
              <a:t>WELCHE PFLICHTEN HABT DU UND DEINE FAMILIE BEI DER AUFNAHME?</a:t>
            </a:r>
          </a:p>
        </p:txBody>
      </p:sp>
      <p:sp>
        <p:nvSpPr>
          <p:cNvPr id="3" name="Subtitle 2">
            <a:extLst>
              <a:ext uri="{FF2B5EF4-FFF2-40B4-BE49-F238E27FC236}">
                <a16:creationId xmlns:a16="http://schemas.microsoft.com/office/drawing/2014/main" id="{E3726912-48EB-015D-C496-F63EA0BE11EB}"/>
              </a:ext>
            </a:extLst>
          </p:cNvPr>
          <p:cNvSpPr>
            <a:spLocks noGrp="1"/>
          </p:cNvSpPr>
          <p:nvPr>
            <p:ph type="subTitle" idx="1"/>
          </p:nvPr>
        </p:nvSpPr>
        <p:spPr>
          <a:xfrm>
            <a:off x="396000" y="836940"/>
            <a:ext cx="4536000" cy="665922"/>
          </a:xfrm>
        </p:spPr>
        <p:txBody>
          <a:bodyPr lIns="36000" tIns="36000" rIns="36000" bIns="36000" anchor="t" anchorCtr="0"/>
          <a:lstStyle/>
          <a:p>
            <a:pPr>
              <a:lnSpc>
                <a:spcPct val="100000"/>
              </a:lnSpc>
            </a:pPr>
            <a:r>
              <a:rPr lang="de-DE" dirty="0">
                <a:latin typeface="Calibri"/>
                <a:ea typeface="Calibri"/>
                <a:cs typeface="Calibri"/>
              </a:rPr>
              <a:t>Es ist wichtig, dass du die Wahrheit sagst und mit den Behörden zusammenarbeitest, auch wenn es manchmal Angst macht und schwierig ist, deine Geschichte zu erzählen.</a:t>
            </a:r>
          </a:p>
          <a:p>
            <a:pPr>
              <a:lnSpc>
                <a:spcPct val="100000"/>
              </a:lnSpc>
            </a:pPr>
            <a:r>
              <a:rPr lang="de-DE" dirty="0">
                <a:latin typeface="Calibri"/>
                <a:ea typeface="Calibri"/>
                <a:cs typeface="Calibri"/>
              </a:rPr>
              <a:t>Die Mitarbeitenden können dir helfen, wenn sie über deine Situation Bescheid wissen.</a:t>
            </a:r>
          </a:p>
        </p:txBody>
      </p:sp>
      <p:sp>
        <p:nvSpPr>
          <p:cNvPr id="5" name="Rectangle 4">
            <a:extLst>
              <a:ext uri="{FF2B5EF4-FFF2-40B4-BE49-F238E27FC236}">
                <a16:creationId xmlns:a16="http://schemas.microsoft.com/office/drawing/2014/main" id="{FB3BC905-4DFD-3059-DBD7-CF51BB50CC35}"/>
              </a:ext>
              <a:ext uri="{C183D7F6-B498-43B3-948B-1728B52AA6E4}">
                <adec:decorative xmlns:adec="http://schemas.microsoft.com/office/drawing/2017/decorative" val="1"/>
              </a:ext>
            </a:extLst>
          </p:cNvPr>
          <p:cNvSpPr/>
          <p:nvPr/>
        </p:nvSpPr>
        <p:spPr>
          <a:xfrm>
            <a:off x="216000" y="1791109"/>
            <a:ext cx="4896000" cy="188069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6" name="Subtitle 1">
            <a:extLst>
              <a:ext uri="{FF2B5EF4-FFF2-40B4-BE49-F238E27FC236}">
                <a16:creationId xmlns:a16="http://schemas.microsoft.com/office/drawing/2014/main" id="{879A3810-4B9C-41DF-796F-07954E203FD9}"/>
              </a:ext>
            </a:extLst>
          </p:cNvPr>
          <p:cNvSpPr txBox="1">
            <a:spLocks/>
          </p:cNvSpPr>
          <p:nvPr/>
        </p:nvSpPr>
        <p:spPr>
          <a:xfrm>
            <a:off x="396000" y="1893853"/>
            <a:ext cx="4536000" cy="146714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latin typeface="Calibri"/>
                <a:ea typeface="Calibri"/>
                <a:cs typeface="Calibri"/>
              </a:rPr>
              <a:t>Hier sind einige der Pflichten aufgeführt, die du und deine Familie erfüllen müsst.</a:t>
            </a:r>
          </a:p>
          <a:p>
            <a:pPr marL="251460" indent="-251460">
              <a:lnSpc>
                <a:spcPct val="100000"/>
              </a:lnSpc>
              <a:spcBef>
                <a:spcPts val="1000"/>
              </a:spcBef>
              <a:buSzPct val="170000"/>
              <a:buBlip>
                <a:blip r:embed="rId2"/>
              </a:buBlip>
            </a:pPr>
            <a:r>
              <a:rPr lang="de-DE" dirty="0">
                <a:latin typeface="Calibri"/>
                <a:ea typeface="Calibri"/>
                <a:cs typeface="Calibri"/>
              </a:rPr>
              <a:t>Befolgt die Regeln euer Unterkunft.</a:t>
            </a:r>
          </a:p>
          <a:p>
            <a:pPr marL="251460" indent="-251460">
              <a:lnSpc>
                <a:spcPct val="100000"/>
              </a:lnSpc>
              <a:spcBef>
                <a:spcPts val="1000"/>
              </a:spcBef>
              <a:spcAft>
                <a:spcPts val="1000"/>
              </a:spcAft>
              <a:buSzPct val="170000"/>
              <a:buBlip>
                <a:blip r:embed="rId3"/>
              </a:buBlip>
            </a:pPr>
            <a:r>
              <a:rPr lang="de-DE" dirty="0">
                <a:latin typeface="Calibri"/>
                <a:ea typeface="Calibri"/>
                <a:cs typeface="Calibri"/>
              </a:rPr>
              <a:t>Verlasst nicht den Ort, an dem ihr euch laut Anweisung der Behörden aufhalten müsst. </a:t>
            </a:r>
            <a:endParaRPr lang="de-DE" dirty="0">
              <a:highlight>
                <a:srgbClr val="C0C0C0"/>
              </a:highlight>
              <a:latin typeface="Calibri"/>
              <a:ea typeface="Calibri"/>
              <a:cs typeface="Calibri"/>
            </a:endParaRPr>
          </a:p>
          <a:p>
            <a:pPr marL="251460" indent="-251460">
              <a:lnSpc>
                <a:spcPct val="100000"/>
              </a:lnSpc>
              <a:spcAft>
                <a:spcPts val="1000"/>
              </a:spcAft>
              <a:buSzPct val="170000"/>
              <a:buBlip>
                <a:blip r:embed="rId2"/>
              </a:buBlip>
            </a:pPr>
            <a:r>
              <a:rPr lang="de-DE" dirty="0">
                <a:latin typeface="Calibri"/>
                <a:ea typeface="Calibri"/>
                <a:cs typeface="Calibri"/>
              </a:rPr>
              <a:t>Befolgt die Gesetze dieses Landes – die Mitarbeitenden werden sie euch erklären.</a:t>
            </a:r>
          </a:p>
        </p:txBody>
      </p:sp>
      <p:pic>
        <p:nvPicPr>
          <p:cNvPr id="8" name="Picture 7">
            <a:extLst>
              <a:ext uri="{FF2B5EF4-FFF2-40B4-BE49-F238E27FC236}">
                <a16:creationId xmlns:a16="http://schemas.microsoft.com/office/drawing/2014/main" id="{12E0BACE-26E7-769D-F245-90B9B03E15E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5602" y="3856812"/>
            <a:ext cx="149980" cy="203200"/>
          </a:xfrm>
          <a:prstGeom prst="rect">
            <a:avLst/>
          </a:prstGeom>
        </p:spPr>
      </p:pic>
      <p:sp>
        <p:nvSpPr>
          <p:cNvPr id="7" name="Title 1">
            <a:extLst>
              <a:ext uri="{FF2B5EF4-FFF2-40B4-BE49-F238E27FC236}">
                <a16:creationId xmlns:a16="http://schemas.microsoft.com/office/drawing/2014/main" id="{05F12A28-0236-EAF9-7AD4-303556877C4B}"/>
              </a:ext>
            </a:extLst>
          </p:cNvPr>
          <p:cNvSpPr txBox="1">
            <a:spLocks/>
          </p:cNvSpPr>
          <p:nvPr/>
        </p:nvSpPr>
        <p:spPr>
          <a:xfrm>
            <a:off x="648000" y="3832387"/>
            <a:ext cx="4284000" cy="4605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WAS PASSIERT, WENN DU ODER DEINE FAMILIE EURE PFLICHTEN NICHT ERFÜLLT? </a:t>
            </a:r>
          </a:p>
        </p:txBody>
      </p:sp>
      <p:sp>
        <p:nvSpPr>
          <p:cNvPr id="9" name="Subtitle 2">
            <a:extLst>
              <a:ext uri="{FF2B5EF4-FFF2-40B4-BE49-F238E27FC236}">
                <a16:creationId xmlns:a16="http://schemas.microsoft.com/office/drawing/2014/main" id="{F69FFC28-3C97-9F42-0175-7D21B6A95FB8}"/>
              </a:ext>
            </a:extLst>
          </p:cNvPr>
          <p:cNvSpPr txBox="1">
            <a:spLocks/>
          </p:cNvSpPr>
          <p:nvPr/>
        </p:nvSpPr>
        <p:spPr>
          <a:xfrm>
            <a:off x="396000" y="4356332"/>
            <a:ext cx="4536000" cy="66592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Wenn das passiert, könnt ihr offen mit den Mitarbeitenden sprechen und eure Situation erklären. Die Behörden werden eure Situation prüfen und dich und deine Eltern informieren, wenn sie bestimmte Maßnahmen ergreifen wollen. </a:t>
            </a:r>
          </a:p>
        </p:txBody>
      </p:sp>
      <p:sp>
        <p:nvSpPr>
          <p:cNvPr id="10" name="Subtitle 2">
            <a:extLst>
              <a:ext uri="{FF2B5EF4-FFF2-40B4-BE49-F238E27FC236}">
                <a16:creationId xmlns:a16="http://schemas.microsoft.com/office/drawing/2014/main" id="{80642B45-4438-B169-1621-17C612F41941}"/>
              </a:ext>
            </a:extLst>
          </p:cNvPr>
          <p:cNvSpPr txBox="1">
            <a:spLocks/>
          </p:cNvSpPr>
          <p:nvPr/>
        </p:nvSpPr>
        <p:spPr>
          <a:xfrm>
            <a:off x="1311966" y="5115382"/>
            <a:ext cx="3620034" cy="68132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Wenn beispielsweise ein Mitglied deiner Familie nicht mit den Behörden zusammenarbeitet, </a:t>
            </a:r>
            <a:r>
              <a:rPr lang="de-DE" b="1"/>
              <a:t>könnte dieses Familienmitglied weniger Unterstützung erhalten</a:t>
            </a:r>
            <a:r>
              <a:rPr lang="de-DE"/>
              <a:t>. </a:t>
            </a:r>
          </a:p>
        </p:txBody>
      </p:sp>
      <p:pic>
        <p:nvPicPr>
          <p:cNvPr id="13" name="Picture 12" descr="Ein durchgestrichener roter Kreis; dahinter sind ein Kalender und eine Hand zu erkennen, die Geld entgegennimmt, was darstellen soll, dass die Person keine finanzielle Unterstützung erhält.">
            <a:extLst>
              <a:ext uri="{FF2B5EF4-FFF2-40B4-BE49-F238E27FC236}">
                <a16:creationId xmlns:a16="http://schemas.microsoft.com/office/drawing/2014/main" id="{0D87D7E7-012D-5CBC-EB55-DCDBFE75E61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4144" y="5115382"/>
            <a:ext cx="681320" cy="681320"/>
          </a:xfrm>
          <a:prstGeom prst="rect">
            <a:avLst/>
          </a:prstGeom>
        </p:spPr>
      </p:pic>
      <p:sp>
        <p:nvSpPr>
          <p:cNvPr id="11" name="Subtitle 2">
            <a:extLst>
              <a:ext uri="{FF2B5EF4-FFF2-40B4-BE49-F238E27FC236}">
                <a16:creationId xmlns:a16="http://schemas.microsoft.com/office/drawing/2014/main" id="{2B393EF3-CBDD-E07A-CBC4-9EAEB89BB819}"/>
              </a:ext>
            </a:extLst>
          </p:cNvPr>
          <p:cNvSpPr txBox="1">
            <a:spLocks/>
          </p:cNvSpPr>
          <p:nvPr/>
        </p:nvSpPr>
        <p:spPr>
          <a:xfrm>
            <a:off x="1311966" y="5864439"/>
            <a:ext cx="3620034" cy="61658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Wenn ein Mitglied deiner Familie gewalttätig ist, </a:t>
            </a:r>
            <a:r>
              <a:rPr lang="de-DE" b="1"/>
              <a:t>könnte dieses Familienmitglied die Unterstützung verlieren, die es erhält</a:t>
            </a:r>
            <a:r>
              <a:rPr lang="de-DE"/>
              <a:t>. Die Polizei kann gerufen werden. </a:t>
            </a:r>
          </a:p>
          <a:p>
            <a:pPr>
              <a:spcAft>
                <a:spcPts val="200"/>
              </a:spcAft>
            </a:pPr>
            <a:endParaRPr lang="en-US" dirty="0"/>
          </a:p>
        </p:txBody>
      </p:sp>
      <p:pic>
        <p:nvPicPr>
          <p:cNvPr id="14" name="Picture 13">
            <a:extLst>
              <a:ext uri="{FF2B5EF4-FFF2-40B4-BE49-F238E27FC236}">
                <a16:creationId xmlns:a16="http://schemas.microsoft.com/office/drawing/2014/main" id="{9E07F9E2-F0F4-C5D8-165B-792740FB4E1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4144" y="5864439"/>
            <a:ext cx="681320" cy="681320"/>
          </a:xfrm>
          <a:prstGeom prst="rect">
            <a:avLst/>
          </a:prstGeom>
        </p:spPr>
      </p:pic>
      <p:sp>
        <p:nvSpPr>
          <p:cNvPr id="12" name="Subtitle 2">
            <a:extLst>
              <a:ext uri="{FF2B5EF4-FFF2-40B4-BE49-F238E27FC236}">
                <a16:creationId xmlns:a16="http://schemas.microsoft.com/office/drawing/2014/main" id="{E89812CD-B972-1FCB-3778-FDB064304D6B}"/>
              </a:ext>
            </a:extLst>
          </p:cNvPr>
          <p:cNvSpPr txBox="1">
            <a:spLocks/>
          </p:cNvSpPr>
          <p:nvPr/>
        </p:nvSpPr>
        <p:spPr>
          <a:xfrm>
            <a:off x="396000" y="6615458"/>
            <a:ext cx="4536000" cy="45645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Welche Unterstützung das Familienmitglied dann noch erhält, hängt von seiner persönlichen Situation und seinen Bedürfnissen ab. </a:t>
            </a:r>
          </a:p>
        </p:txBody>
      </p:sp>
      <p:sp>
        <p:nvSpPr>
          <p:cNvPr id="4" name="Slide Number Placeholder 3">
            <a:extLst>
              <a:ext uri="{FF2B5EF4-FFF2-40B4-BE49-F238E27FC236}">
                <a16:creationId xmlns:a16="http://schemas.microsoft.com/office/drawing/2014/main" id="{93B83B9D-03E0-A7BF-F0F3-532A68A31C9F}"/>
              </a:ext>
            </a:extLst>
          </p:cNvPr>
          <p:cNvSpPr>
            <a:spLocks noGrp="1"/>
          </p:cNvSpPr>
          <p:nvPr>
            <p:ph type="sldNum" sz="quarter" idx="4"/>
          </p:nvPr>
        </p:nvSpPr>
        <p:spPr/>
        <p:txBody>
          <a:bodyPr/>
          <a:lstStyle/>
          <a:p>
            <a:fld id="{40D27072-F98D-D44B-838D-C2300481805D}" type="slidenum">
              <a:rPr lang="en-LU" smtClean="0">
                <a:solidFill>
                  <a:schemeClr val="tx1"/>
                </a:solidFill>
              </a:rPr>
              <a:pPr/>
              <a:t>7</a:t>
            </a:fld>
            <a:endParaRPr lang="en-LU">
              <a:solidFill>
                <a:schemeClr val="tx1"/>
              </a:solidFill>
            </a:endParaRPr>
          </a:p>
        </p:txBody>
      </p:sp>
    </p:spTree>
    <p:extLst>
      <p:ext uri="{BB962C8B-B14F-4D97-AF65-F5344CB8AC3E}">
        <p14:creationId xmlns:p14="http://schemas.microsoft.com/office/powerpoint/2010/main" val="420475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74C9-17BF-7EE1-166C-3BDB37E75560}"/>
              </a:ext>
            </a:extLst>
          </p:cNvPr>
          <p:cNvSpPr>
            <a:spLocks noGrp="1"/>
          </p:cNvSpPr>
          <p:nvPr>
            <p:ph type="title" idx="4294967295"/>
          </p:nvPr>
        </p:nvSpPr>
        <p:spPr>
          <a:xfrm>
            <a:off x="366713" y="-1460500"/>
            <a:ext cx="4594225" cy="1460500"/>
          </a:xfrm>
          <a:prstGeom prst="rect">
            <a:avLst/>
          </a:prstGeom>
        </p:spPr>
        <p:txBody>
          <a:bodyPr anchor="b"/>
          <a:lstStyle/>
          <a:p>
            <a:r>
              <a:rPr lang="de-DE" b="0"/>
              <a:t>REGELN FÜR ASYLANTRÄGE UND REISEN IN EU+-LÄNDER</a:t>
            </a:r>
          </a:p>
        </p:txBody>
      </p:sp>
      <p:sp>
        <p:nvSpPr>
          <p:cNvPr id="9" name="Rectangle 8">
            <a:extLst>
              <a:ext uri="{FF2B5EF4-FFF2-40B4-BE49-F238E27FC236}">
                <a16:creationId xmlns:a16="http://schemas.microsoft.com/office/drawing/2014/main" id="{9D9166C8-CD48-3ECF-70B2-F9F5396214F2}"/>
              </a:ext>
              <a:ext uri="{C183D7F6-B498-43B3-948B-1728B52AA6E4}">
                <adec:decorative xmlns:adec="http://schemas.microsoft.com/office/drawing/2017/decorative" val="1"/>
              </a:ext>
            </a:extLst>
          </p:cNvPr>
          <p:cNvSpPr/>
          <p:nvPr/>
        </p:nvSpPr>
        <p:spPr>
          <a:xfrm>
            <a:off x="216000" y="247524"/>
            <a:ext cx="4896000" cy="200040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3" name="Subtitle 1">
            <a:extLst>
              <a:ext uri="{FF2B5EF4-FFF2-40B4-BE49-F238E27FC236}">
                <a16:creationId xmlns:a16="http://schemas.microsoft.com/office/drawing/2014/main" id="{EAD0C6F6-AAB9-D045-056A-A14816EF2C39}"/>
              </a:ext>
            </a:extLst>
          </p:cNvPr>
          <p:cNvSpPr txBox="1">
            <a:spLocks/>
          </p:cNvSpPr>
          <p:nvPr/>
        </p:nvSpPr>
        <p:spPr>
          <a:xfrm>
            <a:off x="396000" y="412901"/>
            <a:ext cx="4536000" cy="49278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t>Du und deine Familie seid jetzt in Deutschland</a:t>
            </a:r>
            <a:r>
              <a:rPr lang="de-DE" dirty="0"/>
              <a:t>. </a:t>
            </a:r>
            <a:r>
              <a:rPr lang="de-DE" b="1" dirty="0"/>
              <a:t>Dieses Land ist ein</a:t>
            </a:r>
            <a:r>
              <a:rPr lang="de-DE" dirty="0"/>
              <a:t> </a:t>
            </a:r>
            <a:r>
              <a:rPr lang="de-DE" b="1" dirty="0"/>
              <a:t>EU+-Land. Die EU+-Länder sind:</a:t>
            </a:r>
          </a:p>
          <a:p>
            <a:endParaRPr lang="en-US" b="1" dirty="0"/>
          </a:p>
        </p:txBody>
      </p:sp>
      <p:pic>
        <p:nvPicPr>
          <p:cNvPr id="10" name="Picture 9">
            <a:extLst>
              <a:ext uri="{FF2B5EF4-FFF2-40B4-BE49-F238E27FC236}">
                <a16:creationId xmlns:a16="http://schemas.microsoft.com/office/drawing/2014/main" id="{2A3FF1D9-A594-F825-407E-0299CEC764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3876" y="943020"/>
            <a:ext cx="212319" cy="285030"/>
          </a:xfrm>
          <a:prstGeom prst="rect">
            <a:avLst/>
          </a:prstGeom>
        </p:spPr>
      </p:pic>
      <p:sp>
        <p:nvSpPr>
          <p:cNvPr id="12" name="Subtitle 2">
            <a:extLst>
              <a:ext uri="{FF2B5EF4-FFF2-40B4-BE49-F238E27FC236}">
                <a16:creationId xmlns:a16="http://schemas.microsoft.com/office/drawing/2014/main" id="{72DF3959-538F-DA98-BBCE-569AB09BA08D}"/>
              </a:ext>
            </a:extLst>
          </p:cNvPr>
          <p:cNvSpPr txBox="1">
            <a:spLocks/>
          </p:cNvSpPr>
          <p:nvPr/>
        </p:nvSpPr>
        <p:spPr>
          <a:xfrm>
            <a:off x="792001" y="870863"/>
            <a:ext cx="4139998" cy="87722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50"/>
              <a:t>die 27 Mitgliedstaaten der Europäischen Union: Belgien, Bulgarien, Dänemark, Deutschland, Estland, Finnland, Frankreich, Griechenland, Irland, Italien, Kroatien, Lettland, Litauen, Luxemburg, Malta, Niederlande, Österreich, Polen, Portugal, Rumänien, Slowakei, Slowenien, Spanien, Schweden, Tschechien, Ungarn, Zypern</a:t>
            </a:r>
          </a:p>
        </p:txBody>
      </p:sp>
      <p:pic>
        <p:nvPicPr>
          <p:cNvPr id="11" name="Picture 10">
            <a:extLst>
              <a:ext uri="{FF2B5EF4-FFF2-40B4-BE49-F238E27FC236}">
                <a16:creationId xmlns:a16="http://schemas.microsoft.com/office/drawing/2014/main" id="{950D3413-FCA0-DE21-96A7-E31277BCB01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63876" y="1796103"/>
            <a:ext cx="212319" cy="285030"/>
          </a:xfrm>
          <a:prstGeom prst="rect">
            <a:avLst/>
          </a:prstGeom>
        </p:spPr>
      </p:pic>
      <p:sp>
        <p:nvSpPr>
          <p:cNvPr id="16" name="Subtitle 2">
            <a:extLst>
              <a:ext uri="{FF2B5EF4-FFF2-40B4-BE49-F238E27FC236}">
                <a16:creationId xmlns:a16="http://schemas.microsoft.com/office/drawing/2014/main" id="{EFA0B13C-098C-2E69-1B30-F93802F9B402}"/>
              </a:ext>
            </a:extLst>
          </p:cNvPr>
          <p:cNvSpPr txBox="1">
            <a:spLocks/>
          </p:cNvSpPr>
          <p:nvPr/>
        </p:nvSpPr>
        <p:spPr>
          <a:xfrm>
            <a:off x="791651" y="1800213"/>
            <a:ext cx="4139998" cy="35669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50"/>
              <a:t>und 4 weitere Länder: Island, Liechtenstein, Norwegen und die Schweiz.</a:t>
            </a:r>
          </a:p>
        </p:txBody>
      </p:sp>
      <p:pic>
        <p:nvPicPr>
          <p:cNvPr id="15" name="Picture 14">
            <a:extLst>
              <a:ext uri="{FF2B5EF4-FFF2-40B4-BE49-F238E27FC236}">
                <a16:creationId xmlns:a16="http://schemas.microsoft.com/office/drawing/2014/main" id="{C0937D6F-2106-0767-2CA1-DD7F7230AE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5602" y="2467878"/>
            <a:ext cx="149980" cy="203200"/>
          </a:xfrm>
          <a:prstGeom prst="rect">
            <a:avLst/>
          </a:prstGeom>
        </p:spPr>
      </p:pic>
      <p:sp>
        <p:nvSpPr>
          <p:cNvPr id="14" name="Title 1">
            <a:extLst>
              <a:ext uri="{FF2B5EF4-FFF2-40B4-BE49-F238E27FC236}">
                <a16:creationId xmlns:a16="http://schemas.microsoft.com/office/drawing/2014/main" id="{68FED3A1-6D93-65F9-64E2-4A1EAA00A6CF}"/>
              </a:ext>
            </a:extLst>
          </p:cNvPr>
          <p:cNvSpPr txBox="1">
            <a:spLocks/>
          </p:cNvSpPr>
          <p:nvPr/>
        </p:nvSpPr>
        <p:spPr>
          <a:xfrm>
            <a:off x="648000" y="2443453"/>
            <a:ext cx="4284000" cy="4605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REGELN FÜR ASYLANTRÄGE UND REISEN IN EU+-LÄNDER</a:t>
            </a:r>
          </a:p>
        </p:txBody>
      </p:sp>
      <p:pic>
        <p:nvPicPr>
          <p:cNvPr id="6" name="Picture 5" descr="Eine Mitarbeiterin, die auf eine Liste guter und schlechter Verhaltensweisen zeigt und die Pflichten erläutert.">
            <a:extLst>
              <a:ext uri="{FF2B5EF4-FFF2-40B4-BE49-F238E27FC236}">
                <a16:creationId xmlns:a16="http://schemas.microsoft.com/office/drawing/2014/main" id="{350E44F6-C88C-BDE5-B11C-D0EF5594D7D6}"/>
              </a:ext>
            </a:extLst>
          </p:cNvPr>
          <p:cNvPicPr>
            <a:picLocks noChangeAspect="1"/>
          </p:cNvPicPr>
          <p:nvPr/>
        </p:nvPicPr>
        <p:blipFill>
          <a:blip r:embed="rId5"/>
          <a:srcRect/>
          <a:stretch/>
        </p:blipFill>
        <p:spPr>
          <a:xfrm>
            <a:off x="3569668" y="2935221"/>
            <a:ext cx="1361981" cy="1361981"/>
          </a:xfrm>
          <a:prstGeom prst="rect">
            <a:avLst/>
          </a:prstGeom>
        </p:spPr>
      </p:pic>
      <p:sp>
        <p:nvSpPr>
          <p:cNvPr id="7" name="Subtitle 1">
            <a:extLst>
              <a:ext uri="{FF2B5EF4-FFF2-40B4-BE49-F238E27FC236}">
                <a16:creationId xmlns:a16="http://schemas.microsoft.com/office/drawing/2014/main" id="{7005623D-805A-65B1-9B46-49F6D20295A7}"/>
              </a:ext>
            </a:extLst>
          </p:cNvPr>
          <p:cNvSpPr txBox="1">
            <a:spLocks/>
          </p:cNvSpPr>
          <p:nvPr/>
        </p:nvSpPr>
        <p:spPr>
          <a:xfrm>
            <a:off x="395649" y="2998911"/>
            <a:ext cx="2967389" cy="147209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400"/>
              </a:spcAft>
              <a:buSzPct val="170000"/>
              <a:buBlip>
                <a:blip r:embed="rId6"/>
              </a:buBlip>
            </a:pPr>
            <a:r>
              <a:rPr lang="de-DE" dirty="0"/>
              <a:t>Du und deine Familie müsst in Deutschland bleiben und dürft nicht in die anderen EU+-Länder reisen. </a:t>
            </a:r>
          </a:p>
          <a:p>
            <a:pPr marL="252000" indent="-252000">
              <a:spcAft>
                <a:spcPts val="400"/>
              </a:spcAft>
              <a:buSzPct val="170000"/>
              <a:buBlip>
                <a:blip r:embed="rId7"/>
              </a:buBlip>
            </a:pPr>
            <a:r>
              <a:rPr lang="de-DE" dirty="0"/>
              <a:t>Wenn ihr weglauft, hat das negative Folgen, die später beschrieben werden. So bekommt ihr beispielsweise weniger Unterstützung bei der Aufnahme in dem anderen Land.</a:t>
            </a:r>
          </a:p>
        </p:txBody>
      </p:sp>
      <p:sp>
        <p:nvSpPr>
          <p:cNvPr id="8" name="Subtitle 1">
            <a:extLst>
              <a:ext uri="{FF2B5EF4-FFF2-40B4-BE49-F238E27FC236}">
                <a16:creationId xmlns:a16="http://schemas.microsoft.com/office/drawing/2014/main" id="{7A8B18F7-7119-B741-3FF4-C77366D201C1}"/>
              </a:ext>
            </a:extLst>
          </p:cNvPr>
          <p:cNvSpPr txBox="1">
            <a:spLocks/>
          </p:cNvSpPr>
          <p:nvPr/>
        </p:nvSpPr>
        <p:spPr>
          <a:xfrm>
            <a:off x="395649" y="4457174"/>
            <a:ext cx="4536000" cy="141535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600"/>
              </a:spcAft>
              <a:buSzPct val="170000"/>
              <a:buBlip>
                <a:blip r:embed="rId6"/>
              </a:buBlip>
            </a:pPr>
            <a:r>
              <a:rPr lang="de-DE" dirty="0"/>
              <a:t>Bitte denkt daran: Ihr müsst euren Asylantrag in dem EU+-Land stellen, in dem ihr zuerst angekommen seid, wenn die Behörden euch nichts anderes gesagt haben.</a:t>
            </a:r>
          </a:p>
          <a:p>
            <a:pPr marL="252000" indent="-252000">
              <a:spcAft>
                <a:spcPts val="600"/>
              </a:spcAft>
              <a:buSzPct val="170000"/>
              <a:buBlip>
                <a:blip r:embed="rId6"/>
              </a:buBlip>
            </a:pPr>
            <a:r>
              <a:rPr lang="de-DE" dirty="0"/>
              <a:t>Nur eines dieser Länder ist für die Prüfung eures Asylantrags zuständig. Die Behörden in Deutschland werden euch sagen, welches Land dafür zuständig ist. </a:t>
            </a:r>
          </a:p>
        </p:txBody>
      </p:sp>
      <p:sp>
        <p:nvSpPr>
          <p:cNvPr id="4" name="Rectangle 3">
            <a:extLst>
              <a:ext uri="{FF2B5EF4-FFF2-40B4-BE49-F238E27FC236}">
                <a16:creationId xmlns:a16="http://schemas.microsoft.com/office/drawing/2014/main" id="{0221157D-B228-A940-D8B3-1A3CCB2D17EC}"/>
              </a:ext>
              <a:ext uri="{C183D7F6-B498-43B3-948B-1728B52AA6E4}">
                <adec:decorative xmlns:adec="http://schemas.microsoft.com/office/drawing/2017/decorative" val="1"/>
              </a:ext>
            </a:extLst>
          </p:cNvPr>
          <p:cNvSpPr/>
          <p:nvPr/>
        </p:nvSpPr>
        <p:spPr>
          <a:xfrm>
            <a:off x="216000" y="5885266"/>
            <a:ext cx="4896000" cy="460502"/>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Subtitle 1">
            <a:extLst>
              <a:ext uri="{FF2B5EF4-FFF2-40B4-BE49-F238E27FC236}">
                <a16:creationId xmlns:a16="http://schemas.microsoft.com/office/drawing/2014/main" id="{1B978D8E-9700-9FB2-3DF4-7F921198C022}"/>
              </a:ext>
            </a:extLst>
          </p:cNvPr>
          <p:cNvSpPr txBox="1">
            <a:spLocks/>
          </p:cNvSpPr>
          <p:nvPr/>
        </p:nvSpPr>
        <p:spPr>
          <a:xfrm>
            <a:off x="396000" y="5993225"/>
            <a:ext cx="4535649" cy="35137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DE" sz="1100" b="0" i="0" u="none" strike="noStrike" cap="none"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Für diese Verfahren gibt es andere Broschüren mit weiteren Informationen. </a:t>
            </a:r>
          </a:p>
        </p:txBody>
      </p:sp>
      <p:sp>
        <p:nvSpPr>
          <p:cNvPr id="3" name="Slide Number Placeholder 2">
            <a:extLst>
              <a:ext uri="{FF2B5EF4-FFF2-40B4-BE49-F238E27FC236}">
                <a16:creationId xmlns:a16="http://schemas.microsoft.com/office/drawing/2014/main" id="{0ED13662-7EA5-D01F-1726-7B91D45F8B9C}"/>
              </a:ext>
            </a:extLst>
          </p:cNvPr>
          <p:cNvSpPr>
            <a:spLocks noGrp="1"/>
          </p:cNvSpPr>
          <p:nvPr>
            <p:ph type="sldNum" sz="quarter" idx="4"/>
          </p:nvPr>
        </p:nvSpPr>
        <p:spPr/>
        <p:txBody>
          <a:bodyPr/>
          <a:lstStyle/>
          <a:p>
            <a:fld id="{40D27072-F98D-D44B-838D-C2300481805D}" type="slidenum">
              <a:rPr lang="en-LU" smtClean="0">
                <a:solidFill>
                  <a:schemeClr val="tx1"/>
                </a:solidFill>
              </a:rPr>
              <a:pPr/>
              <a:t>8</a:t>
            </a:fld>
            <a:endParaRPr lang="en-LU">
              <a:solidFill>
                <a:schemeClr val="tx1"/>
              </a:solidFill>
            </a:endParaRPr>
          </a:p>
        </p:txBody>
      </p:sp>
    </p:spTree>
    <p:extLst>
      <p:ext uri="{BB962C8B-B14F-4D97-AF65-F5344CB8AC3E}">
        <p14:creationId xmlns:p14="http://schemas.microsoft.com/office/powerpoint/2010/main" val="316532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8917-83E3-5B45-49D4-4726EAA3244D}"/>
              </a:ext>
            </a:extLst>
          </p:cNvPr>
          <p:cNvSpPr>
            <a:spLocks noGrp="1"/>
          </p:cNvSpPr>
          <p:nvPr>
            <p:ph type="ctrTitle"/>
          </p:nvPr>
        </p:nvSpPr>
        <p:spPr>
          <a:xfrm>
            <a:off x="648000" y="342000"/>
            <a:ext cx="4284000" cy="460502"/>
          </a:xfrm>
        </p:spPr>
        <p:txBody>
          <a:bodyPr/>
          <a:lstStyle/>
          <a:p>
            <a:r>
              <a:rPr lang="de-DE"/>
              <a:t>WAS PASSIERT, WENN DU UND DEINE FAMILIE IN EIN ANDERES EU+-LAND REIST? </a:t>
            </a:r>
          </a:p>
        </p:txBody>
      </p:sp>
      <p:sp>
        <p:nvSpPr>
          <p:cNvPr id="3" name="Subtitle 2">
            <a:extLst>
              <a:ext uri="{FF2B5EF4-FFF2-40B4-BE49-F238E27FC236}">
                <a16:creationId xmlns:a16="http://schemas.microsoft.com/office/drawing/2014/main" id="{60AA3794-8EA9-32F9-75CC-28FC73BC1412}"/>
              </a:ext>
            </a:extLst>
          </p:cNvPr>
          <p:cNvSpPr txBox="1">
            <a:spLocks/>
          </p:cNvSpPr>
          <p:nvPr/>
        </p:nvSpPr>
        <p:spPr>
          <a:xfrm>
            <a:off x="396000" y="3918155"/>
            <a:ext cx="4536000" cy="298009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dirty="0"/>
              <a:t>In Deutschland</a:t>
            </a:r>
          </a:p>
          <a:p>
            <a:pPr marL="108000" indent="-108000">
              <a:spcAft>
                <a:spcPts val="800"/>
              </a:spcAft>
              <a:buFont typeface="Arial" panose="020B0604020202020204" pitchFamily="34" charset="0"/>
              <a:buChar char="•"/>
            </a:pPr>
            <a:r>
              <a:rPr lang="de-DE" dirty="0"/>
              <a:t>Euer Asylverfahren kann eingestellt werden.</a:t>
            </a:r>
          </a:p>
          <a:p>
            <a:pPr>
              <a:spcAft>
                <a:spcPts val="800"/>
              </a:spcAft>
            </a:pPr>
            <a:endParaRPr lang="en-GB" dirty="0"/>
          </a:p>
          <a:p>
            <a:pPr>
              <a:spcAft>
                <a:spcPts val="200"/>
              </a:spcAft>
            </a:pPr>
            <a:r>
              <a:rPr lang="de-DE" b="1" dirty="0"/>
              <a:t>In dem anderen EU+-Land: </a:t>
            </a:r>
          </a:p>
          <a:p>
            <a:pPr marL="108000" indent="-108000">
              <a:spcAft>
                <a:spcPts val="800"/>
              </a:spcAft>
              <a:buFont typeface="Arial" panose="020B0604020202020204" pitchFamily="34" charset="0"/>
              <a:buChar char="•"/>
            </a:pPr>
            <a:r>
              <a:rPr lang="de-DE" dirty="0"/>
              <a:t>Die Behörden können beschließen, euch in das EU+-Land zurückzuschicken, das ihr verlassen habt. </a:t>
            </a:r>
          </a:p>
          <a:p>
            <a:pPr>
              <a:spcAft>
                <a:spcPts val="200"/>
              </a:spcAft>
            </a:pPr>
            <a:r>
              <a:rPr lang="de-DE" dirty="0"/>
              <a:t>Ab dem Zeitpunkt, an dem die Behörden euch über die Entscheidung informieren, euch zurückzuschicken, verliert ihr bestimmte Rechte, zum Beispiel: </a:t>
            </a:r>
          </a:p>
          <a:p>
            <a:pPr marL="108000" indent="-108000">
              <a:spcAft>
                <a:spcPts val="200"/>
              </a:spcAft>
              <a:buFont typeface="Arial" panose="020B0604020202020204" pitchFamily="34" charset="0"/>
              <a:buChar char="•"/>
            </a:pPr>
            <a:r>
              <a:rPr lang="de-DE" dirty="0"/>
              <a:t>Ihr bekommt bestimmte Formen der Unterstützung nicht, und</a:t>
            </a:r>
          </a:p>
          <a:p>
            <a:pPr marL="108000" indent="-108000">
              <a:spcAft>
                <a:spcPts val="400"/>
              </a:spcAft>
              <a:buFont typeface="Arial" panose="020B0604020202020204" pitchFamily="34" charset="0"/>
              <a:buChar char="•"/>
            </a:pPr>
            <a:r>
              <a:rPr lang="de-DE" dirty="0"/>
              <a:t>ihr dürft nicht arbeiten.</a:t>
            </a:r>
          </a:p>
          <a:p>
            <a:pPr>
              <a:spcAft>
                <a:spcPts val="200"/>
              </a:spcAft>
            </a:pPr>
            <a:r>
              <a:rPr lang="de-DE" dirty="0"/>
              <a:t>Welche Unterstützung ihr noch bekommt, hängt von eurer persönlichen Situation und euren Bedürfnissen ab. </a:t>
            </a:r>
          </a:p>
        </p:txBody>
      </p:sp>
      <p:pic>
        <p:nvPicPr>
          <p:cNvPr id="11" name="Picture 10">
            <a:extLst>
              <a:ext uri="{FF2B5EF4-FFF2-40B4-BE49-F238E27FC236}">
                <a16:creationId xmlns:a16="http://schemas.microsoft.com/office/drawing/2014/main" id="{5194188F-65E0-2651-F5C5-25BEF50BB3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6441" y="1270870"/>
            <a:ext cx="2779070" cy="2511397"/>
          </a:xfrm>
          <a:prstGeom prst="rect">
            <a:avLst/>
          </a:prstGeom>
        </p:spPr>
      </p:pic>
      <p:sp>
        <p:nvSpPr>
          <p:cNvPr id="17" name="Subtitle 2">
            <a:extLst>
              <a:ext uri="{FF2B5EF4-FFF2-40B4-BE49-F238E27FC236}">
                <a16:creationId xmlns:a16="http://schemas.microsoft.com/office/drawing/2014/main" id="{ABB08BA8-BE98-AFAB-7CD7-283AC6B46457}"/>
              </a:ext>
              <a:ext uri="{C183D7F6-B498-43B3-948B-1728B52AA6E4}">
                <adec:decorative xmlns:adec="http://schemas.microsoft.com/office/drawing/2017/decorative" val="1"/>
              </a:ext>
            </a:extLst>
          </p:cNvPr>
          <p:cNvSpPr txBox="1">
            <a:spLocks/>
          </p:cNvSpPr>
          <p:nvPr/>
        </p:nvSpPr>
        <p:spPr>
          <a:xfrm>
            <a:off x="648000" y="999376"/>
            <a:ext cx="1205173" cy="38216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b="1" dirty="0"/>
              <a:t>Bundesrepublik</a:t>
            </a:r>
          </a:p>
          <a:p>
            <a:pPr algn="ctr">
              <a:lnSpc>
                <a:spcPct val="100000"/>
              </a:lnSpc>
            </a:pPr>
            <a:r>
              <a:rPr lang="de-DE" b="1" dirty="0"/>
              <a:t>Deutschland</a:t>
            </a:r>
            <a:endParaRPr lang="de-DE" dirty="0"/>
          </a:p>
        </p:txBody>
      </p:sp>
      <p:sp>
        <p:nvSpPr>
          <p:cNvPr id="18" name="Subtitle 2">
            <a:extLst>
              <a:ext uri="{FF2B5EF4-FFF2-40B4-BE49-F238E27FC236}">
                <a16:creationId xmlns:a16="http://schemas.microsoft.com/office/drawing/2014/main" id="{AD896928-2639-0AB1-E0EE-EAE5667D755A}"/>
              </a:ext>
              <a:ext uri="{C183D7F6-B498-43B3-948B-1728B52AA6E4}">
                <adec:decorative xmlns:adec="http://schemas.microsoft.com/office/drawing/2017/decorative" val="1"/>
              </a:ext>
            </a:extLst>
          </p:cNvPr>
          <p:cNvSpPr txBox="1">
            <a:spLocks/>
          </p:cNvSpPr>
          <p:nvPr/>
        </p:nvSpPr>
        <p:spPr>
          <a:xfrm>
            <a:off x="3211527" y="999377"/>
            <a:ext cx="1157802" cy="382162"/>
          </a:xfrm>
          <a:prstGeom prst="rect">
            <a:avLst/>
          </a:prstGeom>
          <a:solidFill>
            <a:schemeClr val="accent5">
              <a:lumMod val="20000"/>
              <a:lumOff val="80000"/>
              <a:alpha val="80000"/>
            </a:schemeClr>
          </a:soli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b="1"/>
              <a:t>Anderes EU+-Land</a:t>
            </a:r>
          </a:p>
        </p:txBody>
      </p:sp>
      <p:sp>
        <p:nvSpPr>
          <p:cNvPr id="4" name="Slide Number Placeholder 3">
            <a:extLst>
              <a:ext uri="{FF2B5EF4-FFF2-40B4-BE49-F238E27FC236}">
                <a16:creationId xmlns:a16="http://schemas.microsoft.com/office/drawing/2014/main" id="{88809797-7C8B-377E-7486-F6DE1C6A745D}"/>
              </a:ext>
            </a:extLst>
          </p:cNvPr>
          <p:cNvSpPr>
            <a:spLocks noGrp="1"/>
          </p:cNvSpPr>
          <p:nvPr>
            <p:ph type="sldNum" sz="quarter" idx="4"/>
          </p:nvPr>
        </p:nvSpPr>
        <p:spPr/>
        <p:txBody>
          <a:bodyPr/>
          <a:lstStyle/>
          <a:p>
            <a:fld id="{40D27072-F98D-D44B-838D-C2300481805D}" type="slidenum">
              <a:rPr lang="en-LU" smtClean="0">
                <a:solidFill>
                  <a:schemeClr val="tx1"/>
                </a:solidFill>
              </a:rPr>
              <a:pPr/>
              <a:t>9</a:t>
            </a:fld>
            <a:endParaRPr lang="en-LU">
              <a:solidFill>
                <a:schemeClr val="tx1"/>
              </a:solidFill>
            </a:endParaRPr>
          </a:p>
        </p:txBody>
      </p:sp>
    </p:spTree>
    <p:extLst>
      <p:ext uri="{BB962C8B-B14F-4D97-AF65-F5344CB8AC3E}">
        <p14:creationId xmlns:p14="http://schemas.microsoft.com/office/powerpoint/2010/main" val="2012165166"/>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3f8788086f0801e8b8dd8e8871848b50">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fd8f45413528d417a57d5623cf91b5e2"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8afd3c3b2c14229af30eb97d0576c14 xmlns="a1af3d24-2c00-4fff-b753-464d92bed99a">
      <Terms xmlns="http://schemas.microsoft.com/office/infopath/2007/PartnerControls">
        <TermInfo xmlns="http://schemas.microsoft.com/office/infopath/2007/PartnerControls">
          <TermName xmlns="http://schemas.microsoft.com/office/infopath/2007/PartnerControls">Practical tools development</TermName>
          <TermId xmlns="http://schemas.microsoft.com/office/infopath/2007/PartnerControls">900051e4-cbaa-4fd4-8aa7-5c98944c31f4</TermId>
        </TermInfo>
      </Term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https://easo.sharepoint.com/sites/c3akc/_layouts/15/DocIdRedir.aspx?ID=EUAA2025-153028471-141363</Url>
      <Description>EUAA2025-153028471-141363</Description>
    </_dlc_DocIdUrl>
    <TaxCatchAll xmlns="a1af3d24-2c00-4fff-b753-464d92bed99a">
      <Value>162</Value>
      <Value>2</Value>
      <Value>1</Value>
      <Value>105</Value>
    </TaxCatchAl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EUAA2025-153028471-141363</_dlc_DocI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C20CD-51F5-4CC5-A037-24D5B7C336FA}">
  <ds:schemaRefs>
    <ds:schemaRef ds:uri="http://schemas.microsoft.com/sharepoint/events"/>
  </ds:schemaRefs>
</ds:datastoreItem>
</file>

<file path=customXml/itemProps2.xml><?xml version="1.0" encoding="utf-8"?>
<ds:datastoreItem xmlns:ds="http://schemas.openxmlformats.org/officeDocument/2006/customXml" ds:itemID="{E1E58297-0784-4BEE-9F9D-88C8159B1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EBAB82-E52B-4176-BEDC-EC19D21BD2C1}">
  <ds:schemaRef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4d7ceb6b-8af9-43ef-9e73-187d8d6c7925"/>
    <ds:schemaRef ds:uri="http://schemas.microsoft.com/office/infopath/2007/PartnerControls"/>
    <ds:schemaRef ds:uri="a1af3d24-2c00-4fff-b753-464d92bed99a"/>
    <ds:schemaRef ds:uri="http://schemas.microsoft.com/sharepoint/v3"/>
  </ds:schemaRefs>
</ds:datastoreItem>
</file>

<file path=customXml/itemProps4.xml><?xml version="1.0" encoding="utf-8"?>
<ds:datastoreItem xmlns:ds="http://schemas.openxmlformats.org/officeDocument/2006/customXml" ds:itemID="{787AB6C9-1DDB-45E8-8FF6-54F0FE032E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1681</Words>
  <Application>Microsoft Office PowerPoint</Application>
  <PresentationFormat>Benutzerdefiniert</PresentationFormat>
  <Paragraphs>133</Paragraphs>
  <Slides>12</Slides>
  <Notes>1</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12</vt:i4>
      </vt:variant>
    </vt:vector>
  </HeadingPairs>
  <TitlesOfParts>
    <vt:vector size="19" baseType="lpstr">
      <vt:lpstr>Aptos</vt:lpstr>
      <vt:lpstr>Arial</vt:lpstr>
      <vt:lpstr>Calibri</vt:lpstr>
      <vt:lpstr>Verdana</vt:lpstr>
      <vt:lpstr>Inside</vt:lpstr>
      <vt:lpstr>1_Cover</vt:lpstr>
      <vt:lpstr>2_Cover</vt:lpstr>
      <vt:lpstr>DEINE RECHTE UND PFLICHTEN BEI DER AUFNAHME</vt:lpstr>
      <vt:lpstr>HILFE UND UNTERSTÜTZUNG</vt:lpstr>
      <vt:lpstr>DIESE SACHEN BEKOMMT IHR:</vt:lpstr>
      <vt:lpstr>RECHT AUF MEDIZINISCHE VERSORGUNG</vt:lpstr>
      <vt:lpstr>RECHT AUF BILDUNG</vt:lpstr>
      <vt:lpstr>DEINE RECHTE UND DIE RECHTE DEINER FAMILIE</vt:lpstr>
      <vt:lpstr>WELCHE PFLICHTEN HABT DU UND DEINE FAMILIE BEI DER AUFNAHME?</vt:lpstr>
      <vt:lpstr>REGELN FÜR ASYLANTRÄGE UND REISEN IN EU+-LÄNDER</vt:lpstr>
      <vt:lpstr>WAS PASSIERT, WENN DU UND DEINE FAMILIE IN EIN ANDERES EU+-LAND REIST? </vt:lpstr>
      <vt:lpstr>WER KANN DIR UND DEINER FAMILIE HELFEN, WENN IHR MIT EINER ENTSCHEIDUNG DER BEHÖRDEN NICHT EINVERSTANDEN SEID? </vt:lpstr>
      <vt:lpstr>ANSPRECHPARTNER</vt:lpstr>
      <vt:lpstr>HINTERE UMSCHLAGSEITE</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Harbach, Antonia</cp:lastModifiedBy>
  <cp:revision>78</cp:revision>
  <cp:lastPrinted>2025-04-16T13:20:12Z</cp:lastPrinted>
  <dcterms:created xsi:type="dcterms:W3CDTF">2024-12-17T08:37:06Z</dcterms:created>
  <dcterms:modified xsi:type="dcterms:W3CDTF">2026-06-16T10:29:49Z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59355b0e-35f0-48da-b782-07ab4b47d01f</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105;#Practical tools development|900051e4-cbaa-4fd4-8aa7-5c98944c31f4</vt:lpwstr>
  </property>
  <property fmtid="{D5CDD505-2E9C-101B-9397-08002B2CF9AE}" pid="18" name="easoSecurityClassification">
    <vt:lpwstr>1;#Internal|d0063956-0b9b-4740-b4be-2689507f2aae</vt:lpwstr>
  </property>
</Properties>
</file>